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66"/>
  </p:notesMasterIdLst>
  <p:sldIdLst>
    <p:sldId id="256" r:id="rId2"/>
    <p:sldId id="287" r:id="rId3"/>
    <p:sldId id="288" r:id="rId4"/>
    <p:sldId id="257" r:id="rId5"/>
    <p:sldId id="258" r:id="rId6"/>
    <p:sldId id="289" r:id="rId7"/>
    <p:sldId id="260" r:id="rId8"/>
    <p:sldId id="290" r:id="rId9"/>
    <p:sldId id="259" r:id="rId10"/>
    <p:sldId id="261" r:id="rId11"/>
    <p:sldId id="262" r:id="rId12"/>
    <p:sldId id="263" r:id="rId13"/>
    <p:sldId id="264" r:id="rId14"/>
    <p:sldId id="265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266" r:id="rId23"/>
    <p:sldId id="268" r:id="rId24"/>
    <p:sldId id="390" r:id="rId25"/>
    <p:sldId id="269" r:id="rId26"/>
    <p:sldId id="270" r:id="rId27"/>
    <p:sldId id="392" r:id="rId28"/>
    <p:sldId id="393" r:id="rId29"/>
    <p:sldId id="394" r:id="rId30"/>
    <p:sldId id="395" r:id="rId31"/>
    <p:sldId id="396" r:id="rId32"/>
    <p:sldId id="271" r:id="rId33"/>
    <p:sldId id="272" r:id="rId34"/>
    <p:sldId id="273" r:id="rId35"/>
    <p:sldId id="397" r:id="rId36"/>
    <p:sldId id="398" r:id="rId37"/>
    <p:sldId id="274" r:id="rId38"/>
    <p:sldId id="399" r:id="rId39"/>
    <p:sldId id="275" r:id="rId40"/>
    <p:sldId id="276" r:id="rId41"/>
    <p:sldId id="400" r:id="rId42"/>
    <p:sldId id="277" r:id="rId43"/>
    <p:sldId id="401" r:id="rId44"/>
    <p:sldId id="402" r:id="rId45"/>
    <p:sldId id="278" r:id="rId46"/>
    <p:sldId id="279" r:id="rId47"/>
    <p:sldId id="280" r:id="rId48"/>
    <p:sldId id="281" r:id="rId49"/>
    <p:sldId id="282" r:id="rId50"/>
    <p:sldId id="403" r:id="rId51"/>
    <p:sldId id="405" r:id="rId52"/>
    <p:sldId id="406" r:id="rId53"/>
    <p:sldId id="404" r:id="rId54"/>
    <p:sldId id="409" r:id="rId55"/>
    <p:sldId id="407" r:id="rId56"/>
    <p:sldId id="410" r:id="rId57"/>
    <p:sldId id="411" r:id="rId58"/>
    <p:sldId id="408" r:id="rId59"/>
    <p:sldId id="412" r:id="rId60"/>
    <p:sldId id="283" r:id="rId61"/>
    <p:sldId id="413" r:id="rId62"/>
    <p:sldId id="414" r:id="rId63"/>
    <p:sldId id="284" r:id="rId64"/>
    <p:sldId id="285" r:id="rId6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 autoAdjust="0"/>
    <p:restoredTop sz="88246" autoAdjust="0"/>
  </p:normalViewPr>
  <p:slideViewPr>
    <p:cSldViewPr snapToGrid="0" snapToObjects="1">
      <p:cViewPr varScale="1">
        <p:scale>
          <a:sx n="87" d="100"/>
          <a:sy n="87" d="100"/>
        </p:scale>
        <p:origin x="2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The corresponding soft max function is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𝑠𝑜𝑓𝑡𝑚𝑎𝑥</m:t>
                    </m:r>
                    <m:sSup>
                      <m:sSupPr>
                        <m:ctrlPr>
                          <a:rPr lang="en-US" sz="2200" i="1" dirty="0" smtClean="0">
                            <a:effectLst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 dirty="0" smtClean="0">
                                <a:effectLst/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dPr>
                          <m:e>
                            <m:r>
                              <a:rPr lang="en-US" sz="2200" i="1" dirty="0" smtClean="0">
                                <a:effectLst/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sz="2200" i="1" dirty="0" smtClean="0">
                            <a:effectLst/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𝑇</m:t>
                        </m:r>
                      </m:sup>
                    </m:sSup>
                    <m:r>
                      <a:rPr lang="en-US" sz="2200" i="1" dirty="0" smtClean="0"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  <m:r>
                      <a:rPr lang="en-US" sz="2200" i="1" dirty="0" smtClean="0"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𝑧</m:t>
                    </m:r>
                    <m:r>
                      <a:rPr lang="en-US" sz="2200" i="1" dirty="0" smtClean="0"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.</m:t>
                    </m:r>
                  </m:oMath>
                </a14:m>
                <a:endParaRPr lang="en-US" sz="2200" dirty="0">
                  <a:effectLst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defTabSz="457200" eaLnBrk="1" fontAlgn="auto" latinLnBrk="0" hangingPunct="1">
                  <a:lnSpc>
                    <a:spcPct val="11799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200" dirty="0">
                    <a:effectLst/>
                    <a:latin typeface="Helvetica Neue"/>
                    <a:ea typeface="Helvetica Neue"/>
                    <a:cs typeface="Helvetica Neue"/>
                    <a:sym typeface="Helvetica Neue"/>
                  </a:rPr>
                  <a:t>The corresponding soft max function is </a:t>
                </a:r>
                <a:r>
                  <a:rPr lang="en-US" sz="2200" i="0" dirty="0">
                    <a:effectLst/>
                    <a:latin typeface="Cambria Math" panose="02040503050406030204" pitchFamily="18" charset="0"/>
                    <a:ea typeface="Helvetica Neue"/>
                    <a:cs typeface="Helvetica Neue"/>
                    <a:sym typeface="Helvetica Neue"/>
                  </a:rPr>
                  <a:t>𝑠𝑜𝑓𝑡𝑚𝑎𝑥(𝑧)^𝑇  𝑧.</a:t>
                </a:r>
                <a:endParaRPr lang="en-US" sz="2200" dirty="0">
                  <a:effectLst/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endParaRPr lang="en-LB"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41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55337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LB" dirty="0"/>
              <a:t>ther hidden units </a:t>
            </a:r>
          </a:p>
          <a:p>
            <a:r>
              <a:rPr lang="en-LB" dirty="0"/>
              <a:t>RBF </a:t>
            </a:r>
          </a:p>
          <a:p>
            <a:r>
              <a:rPr lang="en-US" dirty="0"/>
              <a:t>S</a:t>
            </a:r>
            <a:r>
              <a:rPr lang="en-LB" dirty="0"/>
              <a:t>oftplus </a:t>
            </a:r>
          </a:p>
          <a:p>
            <a:r>
              <a:rPr lang="en-US" dirty="0"/>
              <a:t>H</a:t>
            </a:r>
            <a:r>
              <a:rPr lang="en-LB" dirty="0"/>
              <a:t>ard tanh</a:t>
            </a:r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142722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34027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: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LB" dirty="0"/>
                  <a:t>): indices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𝔸_𝑖</a:t>
                </a:r>
                <a:r>
                  <a:rPr lang="en-LB" dirty="0"/>
                  <a:t>: variables</a:t>
                </a:r>
              </a:p>
              <a:p>
                <a:r>
                  <a:rPr lang="en-US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𝑃𝑎(𝑢^𝑖</a:t>
                </a:r>
                <a:r>
                  <a:rPr lang="en-LB" dirty="0"/>
                  <a:t>): indices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28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Complexity: </a:t>
                </a:r>
              </a:p>
              <a:p>
                <a:r>
                  <a:rPr lang="en-US" dirty="0"/>
                  <a:t>w</a:t>
                </a:r>
                <a:r>
                  <a:rPr lang="en-LB" dirty="0"/>
                  <a:t>: number of edges </a:t>
                </a:r>
              </a:p>
              <a:p>
                <a:r>
                  <a:rPr lang="en-US" dirty="0"/>
                  <a:t>m: number of samples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dirty="0"/>
                  <a:t>: number of hidden nodes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Complexity: </a:t>
                </a:r>
              </a:p>
              <a:p>
                <a:r>
                  <a:rPr lang="en-US" dirty="0"/>
                  <a:t>w</a:t>
                </a:r>
                <a:r>
                  <a:rPr lang="en-LB" dirty="0"/>
                  <a:t>: number of edges </a:t>
                </a:r>
              </a:p>
              <a:p>
                <a:r>
                  <a:rPr lang="en-US" dirty="0"/>
                  <a:t>m: number of samples</a:t>
                </a:r>
              </a:p>
              <a:p>
                <a:r>
                  <a:rPr lang="en-US" i="0" dirty="0">
                    <a:latin typeface="Cambria Math" panose="02040503050406030204" pitchFamily="18" charset="0"/>
                  </a:rPr>
                  <a:t>𝑛_ℎ</a:t>
                </a:r>
                <a:r>
                  <a:rPr lang="en-US" dirty="0"/>
                  <a:t>: number of hidden nodes 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76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717800" y="635000"/>
            <a:ext cx="12357100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39" name="Title Text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844733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  <a:lvl2pPr>
              <a:defRPr>
                <a:latin typeface="Helvetica"/>
                <a:ea typeface="Helvetica"/>
                <a:cs typeface="Helvetica"/>
                <a:sym typeface="Helvetica"/>
              </a:defRPr>
            </a:lvl2pPr>
            <a:lvl3pPr>
              <a:defRPr>
                <a:latin typeface="Helvetica"/>
                <a:ea typeface="Helvetica"/>
                <a:cs typeface="Helvetica"/>
                <a:sym typeface="Helvetica"/>
              </a:defRPr>
            </a:lvl3pPr>
            <a:lvl4pPr>
              <a:defRPr>
                <a:latin typeface="Helvetica"/>
                <a:ea typeface="Helvetica"/>
                <a:cs typeface="Helvetica"/>
                <a:sym typeface="Helvetica"/>
              </a:defRPr>
            </a:lvl4pPr>
            <a:lvl5pPr>
              <a:defRPr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(Goodfellow 2016)"/>
          <p:cNvSpPr/>
          <p:nvPr/>
        </p:nvSpPr>
        <p:spPr>
          <a:xfrm>
            <a:off x="11626490" y="9340850"/>
            <a:ext cx="135962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/>
            </a:lvl1pPr>
          </a:lstStyle>
          <a:p>
            <a:r>
              <a:rPr dirty="0"/>
              <a:t>(Goodfellow 2016)</a:t>
            </a:r>
          </a:p>
        </p:txBody>
      </p:sp>
      <p:sp>
        <p:nvSpPr>
          <p:cNvPr id="5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499118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68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idx="13"/>
          </p:nvPr>
        </p:nvSpPr>
        <p:spPr>
          <a:xfrm>
            <a:off x="4533900" y="2603500"/>
            <a:ext cx="942975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6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515778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54300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026947"/>
            <a:ext cx="6057901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5" name="Image"/>
          <p:cNvSpPr>
            <a:spLocks noGrp="1"/>
          </p:cNvSpPr>
          <p:nvPr>
            <p:ph type="pic" sz="quarter" idx="14"/>
          </p:nvPr>
        </p:nvSpPr>
        <p:spPr>
          <a:xfrm>
            <a:off x="6502400" y="886747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6" name="Image"/>
          <p:cNvSpPr>
            <a:spLocks noGrp="1"/>
          </p:cNvSpPr>
          <p:nvPr>
            <p:ph type="pic" idx="15"/>
          </p:nvPr>
        </p:nvSpPr>
        <p:spPr>
          <a:xfrm>
            <a:off x="-2374900" y="889000"/>
            <a:ext cx="11976100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8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19948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057275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-812800" y="0"/>
            <a:ext cx="15232066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 dirty="0"/>
          </a:p>
        </p:txBody>
      </p:sp>
      <p:sp>
        <p:nvSpPr>
          <p:cNvPr id="10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57458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439831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641662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 anchorCtr="0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611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6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Wingdings" pitchFamily="2" charset="2"/>
        <a:buChar char="q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 typeface="Courier New" panose="02070309020205020404" pitchFamily="49" charset="0"/>
        <a:buChar char="o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1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0.png"/><Relationship Id="rId9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0B64011x02sIkRExCY0FDVXFCOHM/view" TargetMode="Externa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Deep Feedforward Network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Deep Feedforward Networks</a:t>
            </a:r>
          </a:p>
        </p:txBody>
      </p:sp>
      <p:sp>
        <p:nvSpPr>
          <p:cNvPr id="121" name="Lecture slides for Chapter 6 of Deep Learning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89911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531622">
              <a:defRPr sz="2912"/>
            </a:pPr>
            <a:r>
              <a:rPr dirty="0"/>
              <a:t>Lecture slides for Chapter 6 of </a:t>
            </a:r>
            <a:r>
              <a:rPr i="1" dirty="0"/>
              <a:t>Deep Learning</a:t>
            </a:r>
          </a:p>
          <a:p>
            <a:pPr defTabSz="531622">
              <a:defRPr sz="2912"/>
            </a:pPr>
            <a:r>
              <a:rPr dirty="0" err="1"/>
              <a:t>www.deeplearningbook.org</a:t>
            </a:r>
            <a:endParaRPr i="1" dirty="0"/>
          </a:p>
          <a:p>
            <a:pPr defTabSz="531622">
              <a:defRPr sz="2912"/>
            </a:pPr>
            <a:r>
              <a:rPr dirty="0"/>
              <a:t>Ian Goodfellow</a:t>
            </a:r>
          </a:p>
          <a:p>
            <a:pPr defTabSz="531622">
              <a:defRPr sz="2912"/>
            </a:pPr>
            <a:r>
              <a:rPr dirty="0"/>
              <a:t>Last updated 2016-10-04</a:t>
            </a:r>
            <a:endParaRPr lang="en-US" dirty="0"/>
          </a:p>
          <a:p>
            <a:pPr defTabSz="531622">
              <a:defRPr sz="2912"/>
            </a:pPr>
            <a:r>
              <a:rPr lang="en-LB" dirty="0">
                <a:solidFill>
                  <a:schemeClr val="accent1"/>
                </a:solidFill>
              </a:rPr>
              <a:t>Adapted by m.n. for CMPS 392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olving X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XOR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98" y="3197688"/>
            <a:ext cx="11661204" cy="822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765" y="4899268"/>
            <a:ext cx="9521944" cy="3943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olving XOR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Solving XOR</a:t>
            </a:r>
          </a:p>
        </p:txBody>
      </p:sp>
      <p:pic>
        <p:nvPicPr>
          <p:cNvPr id="14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69" y="2327641"/>
            <a:ext cx="12577262" cy="5893698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Figure 6.1"/>
          <p:cNvSpPr txBox="1"/>
          <p:nvPr/>
        </p:nvSpPr>
        <p:spPr>
          <a:xfrm>
            <a:off x="5415991" y="8227517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6.1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47" name="Example: Learning X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Learning XOR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rPr dirty="0"/>
              <a:t>Gradient-Based Learning</a:t>
            </a:r>
          </a:p>
          <a:p>
            <a:r>
              <a:rPr dirty="0"/>
              <a:t>Hidden Units</a:t>
            </a:r>
          </a:p>
          <a:p>
            <a:r>
              <a:rPr dirty="0"/>
              <a:t>Architecture Design</a:t>
            </a:r>
          </a:p>
          <a:p>
            <a:r>
              <a:rPr dirty="0"/>
              <a:t>Back-Propagation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radient-Based Learning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t>Gradient-Based Learning</a:t>
            </a:r>
          </a:p>
        </p:txBody>
      </p:sp>
      <p:sp>
        <p:nvSpPr>
          <p:cNvPr id="150" name="Specify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Specify</a:t>
            </a:r>
          </a:p>
          <a:p>
            <a:pPr lvl="1"/>
            <a:r>
              <a:rPr dirty="0"/>
              <a:t>Model</a:t>
            </a:r>
          </a:p>
          <a:p>
            <a:pPr lvl="1"/>
            <a:r>
              <a:rPr dirty="0"/>
              <a:t>Cost</a:t>
            </a:r>
          </a:p>
          <a:p>
            <a:r>
              <a:rPr dirty="0"/>
              <a:t>Design model and cost so cost is smooth</a:t>
            </a:r>
          </a:p>
          <a:p>
            <a:r>
              <a:rPr dirty="0"/>
              <a:t>Minimize cost using </a:t>
            </a:r>
            <a:r>
              <a:rPr b="1" dirty="0"/>
              <a:t>gradient descent </a:t>
            </a:r>
            <a:r>
              <a:rPr dirty="0"/>
              <a:t>or related techniques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LB" dirty="0"/>
              <a:t>ather than linear equations solvers used in </a:t>
            </a:r>
            <a:r>
              <a:rPr lang="en-LB" i="1" dirty="0"/>
              <a:t>linear regression </a:t>
            </a:r>
          </a:p>
          <a:p>
            <a:pPr lvl="1"/>
            <a:r>
              <a:rPr lang="en-US" dirty="0"/>
              <a:t>O</a:t>
            </a:r>
            <a:r>
              <a:rPr lang="en-LB" dirty="0"/>
              <a:t>r convex optimization algorithms used in </a:t>
            </a:r>
            <a:r>
              <a:rPr lang="en-LB" i="1" dirty="0"/>
              <a:t>SVM and logistic regression </a:t>
            </a:r>
            <a:endParaRPr i="1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ditional Distributions and Cross-Entropy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lang="en-US" dirty="0"/>
              <a:t>Conditional Distributions and Cross-Entropy</a:t>
            </a:r>
            <a:endParaRPr dirty="0"/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97" y="6156670"/>
            <a:ext cx="12101606" cy="99343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221FB-3627-6A48-953A-A3CC24721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096003"/>
            <a:ext cx="4162448" cy="520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3C200-6E8B-5244-8A48-3E0E4A10D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28" y="2881246"/>
            <a:ext cx="6966826" cy="9992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282C0-0CC2-6E42-80A9-080B153C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tochastic gradient descent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1BBA-FEBD-594E-911A-0EEA1E4EA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91" y="2287202"/>
            <a:ext cx="6966826" cy="999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3A766-FEA6-1E45-92D3-02AC023A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57" y="3446011"/>
            <a:ext cx="5144643" cy="1159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F513ED-66D8-5249-9FA9-D5A0938457FC}"/>
              </a:ext>
            </a:extLst>
          </p:cNvPr>
          <p:cNvSpPr txBox="1"/>
          <p:nvPr/>
        </p:nvSpPr>
        <p:spPr>
          <a:xfrm>
            <a:off x="1094919" y="4870816"/>
            <a:ext cx="9877881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kumimoji="0" lang="en-LB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omputing the gradient is O(m)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S</a:t>
            </a:r>
            <a:r>
              <a:rPr lang="en-LB" dirty="0"/>
              <a:t>ample a mini-batch </a:t>
            </a:r>
            <a:endParaRPr lang="en-US" dirty="0"/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BC5EF0-4C64-2F44-A6E8-D4A89CE3C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438" y="5771998"/>
            <a:ext cx="4380710" cy="5420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83C16F-0D86-304C-87C6-D06F4B080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992" y="6423359"/>
            <a:ext cx="4488469" cy="1153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641DD-57F7-6549-81DC-52538DEC9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995" y="7575718"/>
            <a:ext cx="1925231" cy="7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5358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9B58C-3FB1-0441-9646-539C6527D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tochastic gradient descent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A7D0C-CA15-664C-975C-B69AF11603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</a:t>
            </a:r>
            <a:r>
              <a:rPr lang="en-LB" dirty="0"/>
              <a:t>o convergence guarantees </a:t>
            </a:r>
          </a:p>
          <a:p>
            <a:r>
              <a:rPr lang="en-US" dirty="0"/>
              <a:t>S</a:t>
            </a:r>
            <a:r>
              <a:rPr lang="en-LB" dirty="0"/>
              <a:t>ensitive to the values of the initial parameters </a:t>
            </a:r>
          </a:p>
          <a:p>
            <a:r>
              <a:rPr lang="en-LB" dirty="0"/>
              <a:t>recipe</a:t>
            </a:r>
          </a:p>
          <a:p>
            <a:pPr lvl="1"/>
            <a:r>
              <a:rPr lang="en-US" dirty="0"/>
              <a:t>I</a:t>
            </a:r>
            <a:r>
              <a:rPr lang="en-LB" dirty="0"/>
              <a:t>ntialize all weights to small random numbers 	</a:t>
            </a:r>
          </a:p>
          <a:p>
            <a:pPr lvl="1"/>
            <a:r>
              <a:rPr lang="en-US" dirty="0"/>
              <a:t>B</a:t>
            </a:r>
            <a:r>
              <a:rPr lang="en-LB" dirty="0"/>
              <a:t>iases must be initialized to zero or small positive values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303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0FF4-79E4-D54F-8089-34B16E4CD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output </a:t>
            </a:r>
            <a:r>
              <a:rPr lang="en-LB" dirty="0"/>
              <a:t>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E18482-90D6-7C44-9D26-4B500BAD177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</a:t>
                </a:r>
                <a:r>
                  <a:rPr lang="en-LB" dirty="0"/>
                  <a:t>uppose the network provides a set of hidden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r>
                  <a:rPr lang="en-US" dirty="0"/>
                  <a:t>P</a:t>
                </a:r>
                <a:r>
                  <a:rPr lang="en-LB" dirty="0"/>
                  <a:t>redict a vector of continuous variables </a:t>
                </a:r>
                <a14:m>
                  <m:oMath xmlns:m="http://schemas.openxmlformats.org/officeDocument/2006/math">
                    <m:r>
                      <a:rPr lang="en-LB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LB" b="1" dirty="0"/>
              </a:p>
              <a:p>
                <a:r>
                  <a:rPr lang="en-US" dirty="0"/>
                  <a:t>L</a:t>
                </a:r>
                <a:r>
                  <a:rPr lang="en-LB" dirty="0"/>
                  <a:t>inear output unit: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LB" b="1" dirty="0"/>
              </a:p>
              <a:p>
                <a:r>
                  <a:rPr lang="en-US" dirty="0"/>
                  <a:t>I</a:t>
                </a:r>
                <a:r>
                  <a:rPr lang="en-LB" dirty="0"/>
                  <a:t>t corresponds to produce the mean of a conditional Gaussian distribution: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𝑰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Minimizing cross entropy is e</a:t>
                </a:r>
                <a:r>
                  <a:rPr lang="en-LB" dirty="0"/>
                  <a:t>quivalent to minimizing the mean squared error </a:t>
                </a:r>
              </a:p>
              <a:p>
                <a:r>
                  <a:rPr lang="en-US" dirty="0"/>
                  <a:t>L</a:t>
                </a:r>
                <a:r>
                  <a:rPr lang="en-LB" dirty="0"/>
                  <a:t>inear units do not saturate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EE18482-90D6-7C44-9D26-4B500BAD1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r="-18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6405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9A0A1-F1DC-AB42-AB72-112446E3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Sigmoid output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969366-D9AE-BF4C-BDA4-62B9E26684C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P</a:t>
                </a:r>
                <a:r>
                  <a:rPr lang="en-LB" dirty="0"/>
                  <a:t>redict a binary variable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LB" dirty="0"/>
                  <a:t> (binary classification problem)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based on: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Bad idea: </a:t>
                </a:r>
              </a:p>
              <a:p>
                <a:r>
                  <a:rPr lang="en-US" dirty="0"/>
                  <a:t>S</a:t>
                </a:r>
                <a:r>
                  <a:rPr lang="en-LB" dirty="0"/>
                  <a:t>igmoid output unit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LB" dirty="0"/>
                  <a:t> is called logit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r>
                  <a:rPr lang="en-US" dirty="0"/>
                  <a:t>The log in the cost function undoes the exp of the sigmoid</a:t>
                </a:r>
              </a:p>
              <a:p>
                <a:pPr lvl="1"/>
                <a:r>
                  <a:rPr lang="en-US" dirty="0"/>
                  <a:t>No gradient saturation</a:t>
                </a:r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969366-D9AE-BF4C-BDA4-62B9E26684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b="-161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1D44FB5-6EE0-0B43-B737-10AAC42A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688" y="4273984"/>
            <a:ext cx="5771423" cy="8244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F0DD92-C2D9-0C44-8CB3-BE00F2ECE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4804072"/>
            <a:ext cx="2373447" cy="83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58613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E312C-9A5B-B54E-B769-035E1315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aturation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CDF481-D02E-1946-9A13-5778898B5E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LB" dirty="0"/>
                          <m:t> </m:t>
                        </m:r>
                      </m:e>
                    </m:func>
                  </m:oMath>
                </a14:m>
                <a:r>
                  <a:rPr lang="en-LB" dirty="0"/>
                  <a:t>if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 =1</m:t>
                    </m:r>
                  </m:oMath>
                </a14:m>
                <a:r>
                  <a:rPr lang="en-LB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LB" dirty="0"/>
                  <a:t> if </a:t>
                </a:r>
                <a14:m>
                  <m:oMath xmlns:m="http://schemas.openxmlformats.org/officeDocument/2006/math">
                    <m:r>
                      <a:rPr lang="en-LB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LB" i="1" dirty="0">
                        <a:latin typeface="Cambria Math" panose="02040503050406030204" pitchFamily="18" charset="0"/>
                      </a:rPr>
                      <m:t> =0</m:t>
                    </m:r>
                  </m:oMath>
                </a14:m>
                <a:r>
                  <a:rPr lang="en-LB" dirty="0"/>
                  <a:t> </a:t>
                </a:r>
              </a:p>
              <a:p>
                <a:r>
                  <a:rPr lang="en-US" dirty="0"/>
                  <a:t>O</a:t>
                </a:r>
                <a:r>
                  <a:rPr lang="en-LB" dirty="0"/>
                  <a:t>ne equation: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LB" dirty="0"/>
                          <m:t> </m:t>
                        </m:r>
                      </m:e>
                    </m:func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LB" dirty="0"/>
              </a:p>
              <a:p>
                <a:r>
                  <a:rPr lang="en-US" dirty="0"/>
                  <a:t>S</a:t>
                </a:r>
                <a:r>
                  <a:rPr lang="en-LB" dirty="0"/>
                  <a:t>aturates only when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LB" dirty="0"/>
                  <a:t> is very negative</a:t>
                </a:r>
              </a:p>
              <a:p>
                <a:pPr lvl="1"/>
                <a:r>
                  <a:rPr lang="en-US" dirty="0"/>
                  <a:t>W</a:t>
                </a:r>
                <a:r>
                  <a:rPr lang="en-LB" dirty="0"/>
                  <a:t>hen we have converged to the solution </a:t>
                </a:r>
              </a:p>
              <a:p>
                <a:r>
                  <a:rPr lang="en-US" dirty="0"/>
                  <a:t>In the limit of extremely incorrect z , the </a:t>
                </a:r>
                <a:r>
                  <a:rPr lang="en-US" dirty="0" err="1"/>
                  <a:t>softplus</a:t>
                </a:r>
                <a:r>
                  <a:rPr lang="en-US" dirty="0"/>
                  <a:t> function does not shrink the gradient at all</a:t>
                </a:r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ACDF481-D02E-1946-9A13-5778898B5E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590437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6FFB7-16F1-5544-9397-367534E0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Multilayer perceptrons (MLP)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896F5A-ECC0-F040-829F-F472E811DD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</a:t>
                </a:r>
                <a:r>
                  <a:rPr lang="en-LB" dirty="0"/>
                  <a:t>pproximate some function</a:t>
                </a:r>
              </a:p>
              <a:p>
                <a:r>
                  <a:rPr lang="en-US" dirty="0"/>
                  <a:t>A</a:t>
                </a:r>
                <a:r>
                  <a:rPr lang="en-LB" dirty="0"/>
                  <a:t> feedforward network defines a mapping  </a:t>
                </a:r>
              </a:p>
              <a:p>
                <a:endParaRPr lang="en-US" dirty="0"/>
              </a:p>
              <a:p>
                <a:r>
                  <a:rPr lang="en-US" dirty="0"/>
                  <a:t>N</a:t>
                </a:r>
                <a:r>
                  <a:rPr lang="en-LB" dirty="0"/>
                  <a:t>o feedback connections </a:t>
                </a:r>
              </a:p>
              <a:p>
                <a:r>
                  <a:rPr lang="en-US" dirty="0"/>
                  <a:t>F</a:t>
                </a:r>
                <a:r>
                  <a:rPr lang="en-LB" dirty="0"/>
                  <a:t>unctions are composed in a chain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</m:oMath>
                </a14:m>
                <a:r>
                  <a:rPr lang="en-LB" dirty="0"/>
                  <a:t> is the first layer,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p>
                    </m:sSup>
                  </m:oMath>
                </a14:m>
                <a:r>
                  <a:rPr lang="en-LB" dirty="0"/>
                  <a:t>is the second layer, and so on … </a:t>
                </a:r>
              </a:p>
              <a:p>
                <a:r>
                  <a:rPr lang="en-US" dirty="0"/>
                  <a:t>T</a:t>
                </a:r>
                <a:r>
                  <a:rPr lang="en-LB" dirty="0"/>
                  <a:t>he training examples specify what the output layer must do</a:t>
                </a:r>
              </a:p>
              <a:p>
                <a:pPr lvl="1"/>
                <a:r>
                  <a:rPr lang="en-US" dirty="0"/>
                  <a:t>T</a:t>
                </a:r>
                <a:r>
                  <a:rPr lang="en-LB" dirty="0"/>
                  <a:t>he other layers are called hidden layers </a:t>
                </a:r>
              </a:p>
              <a:p>
                <a:endParaRPr lang="en-LB" dirty="0"/>
              </a:p>
              <a:p>
                <a:pPr marL="0" indent="0">
                  <a:buNone/>
                </a:pP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B896F5A-ECC0-F040-829F-F472E811D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r="-1829" b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D5067-A5D6-F742-BE0C-832031736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180" y="2603500"/>
            <a:ext cx="493568" cy="6454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AEBFE-163E-F74F-A414-1E55AEBA5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79" y="3845592"/>
            <a:ext cx="2232005" cy="567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FA4BFC-E3AB-6846-9CA7-A7907F074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923" y="5222163"/>
            <a:ext cx="4188890" cy="4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762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9421A-F80D-CA40-948D-752024D1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oftmax output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B6E425-88D2-2D41-96E0-B27CC5D8F3B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</a:t>
                </a:r>
                <a:r>
                  <a:rPr lang="en-LB" dirty="0"/>
                  <a:t> generalization of the sigmoid to represent a distribution over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B" dirty="0"/>
                  <a:t>values </a:t>
                </a:r>
              </a:p>
              <a:p>
                <a:pPr lvl="1"/>
                <a:r>
                  <a:rPr lang="en-LB" dirty="0"/>
                  <a:t>muli-label classification</a:t>
                </a:r>
              </a:p>
              <a:p>
                <a:pPr lvl="1"/>
                <a:r>
                  <a:rPr lang="en-US" dirty="0"/>
                  <a:t>In fact it is </a:t>
                </a:r>
                <a:r>
                  <a:rPr lang="en-US" b="1" dirty="0"/>
                  <a:t>s</a:t>
                </a:r>
                <a:r>
                  <a:rPr lang="en-LB" b="1" dirty="0"/>
                  <a:t>oft arg-max</a:t>
                </a:r>
                <a:r>
                  <a:rPr lang="en-LB" dirty="0"/>
                  <a:t>, </a:t>
                </a:r>
                <a:r>
                  <a:rPr lang="en-US" dirty="0"/>
                  <a:t>winner-take-all </a:t>
                </a:r>
              </a:p>
              <a:p>
                <a:pPr lvl="2"/>
                <a:r>
                  <a:rPr lang="en-US" dirty="0"/>
                  <a:t>one of the outputs is nearly one and the others are nearly 0.</a:t>
                </a:r>
                <a:endParaRPr lang="en-L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LB" b="1" dirty="0"/>
                  <a:t> </a:t>
                </a:r>
                <a:r>
                  <a:rPr lang="en-LB" dirty="0"/>
                  <a:t>(we can think that z are unnormalized log probabilities given by the network)</a:t>
                </a:r>
              </a:p>
              <a:p>
                <a:r>
                  <a:rPr lang="en-US" b="0" dirty="0"/>
                  <a:t>Cost function: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softmax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func>
                  </m:oMath>
                </a14:m>
                <a:endParaRPr lang="en-LB" dirty="0"/>
              </a:p>
              <a:p>
                <a:r>
                  <a:rPr lang="en-US" dirty="0"/>
                  <a:t>We can impose a requirement that one element of z be fixed.</a:t>
                </a:r>
              </a:p>
              <a:p>
                <a:pPr lvl="1"/>
                <a:r>
                  <a:rPr lang="en-US" dirty="0"/>
                  <a:t>But it is simpler to implement the overparametrized version.</a:t>
                </a:r>
              </a:p>
              <a:p>
                <a:pPr lvl="1"/>
                <a:endParaRPr lang="en-US" dirty="0"/>
              </a:p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1B6E425-88D2-2D41-96E0-B27CC5D8F3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79" t="-2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5E1E1D4-E48F-424A-B4DE-91EE7CD0131B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342909" y="6234545"/>
            <a:ext cx="3154218" cy="4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E22B2F-33BE-6B4F-804F-E5D0B649D157}"/>
              </a:ext>
            </a:extLst>
          </p:cNvPr>
          <p:cNvSpPr txBox="1"/>
          <p:nvPr/>
        </p:nvSpPr>
        <p:spPr>
          <a:xfrm>
            <a:off x="10497127" y="5767750"/>
            <a:ext cx="226290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1800" dirty="0">
                <a:solidFill>
                  <a:srgbClr val="FF0000"/>
                </a:solidFill>
              </a:rPr>
              <a:t>this term cannot saturate, learning can proceed</a:t>
            </a:r>
          </a:p>
        </p:txBody>
      </p:sp>
    </p:spTree>
    <p:extLst>
      <p:ext uri="{BB962C8B-B14F-4D97-AF65-F5344CB8AC3E}">
        <p14:creationId xmlns:p14="http://schemas.microsoft.com/office/powerpoint/2010/main" val="22349361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A301-A11B-DD49-B13D-54125A8E5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LB" dirty="0"/>
              <a:t>aturation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3FE0B-C853-9E4B-9612-274086C767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I</a:t>
                </a:r>
                <a:r>
                  <a:rPr lang="en-LB" dirty="0"/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 is extremely positive =&gt; saturates to 1 </a:t>
                </a:r>
              </a:p>
              <a:p>
                <a:r>
                  <a:rPr lang="en-US" dirty="0"/>
                  <a:t>I</a:t>
                </a:r>
                <a:r>
                  <a:rPr lang="en-LB" dirty="0"/>
                  <a:t>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 is extremely negative =&gt; saturates to 0</a:t>
                </a:r>
              </a:p>
              <a:p>
                <a:endParaRPr lang="en-LB" dirty="0"/>
              </a:p>
              <a:p>
                <a:endParaRPr lang="en-LB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An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saturates to 1 when the corresponding input is maximal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dirty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much greater than all the other inputs. </a:t>
                </a:r>
              </a:p>
              <a:p>
                <a:pPr lvl="1"/>
                <a:r>
                  <a:rPr lang="en-US" dirty="0"/>
                  <a:t>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also saturate to 0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not maximal and the maximum is much greater.</a:t>
                </a:r>
              </a:p>
              <a:p>
                <a:pPr marL="444500" lvl="1" indent="0">
                  <a:buNone/>
                </a:pPr>
                <a:endParaRPr lang="en-US" dirty="0"/>
              </a:p>
              <a:p>
                <a:r>
                  <a:rPr lang="en-LB" dirty="0"/>
                  <a:t>MSE loss function will perform poorly because of these gradient vanishing problems</a:t>
                </a:r>
              </a:p>
              <a:p>
                <a:endParaRPr lang="en-US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DE3FE0B-C853-9E4B-9612-274086C767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86" t="-201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99A6045-CBB1-164E-BD66-948C8E3E5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562" y="4014354"/>
            <a:ext cx="6219391" cy="102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2813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utput Type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Output Types</a:t>
            </a:r>
          </a:p>
        </p:txBody>
      </p:sp>
      <p:graphicFrame>
        <p:nvGraphicFramePr>
          <p:cNvPr id="156" name="Table"/>
          <p:cNvGraphicFramePr/>
          <p:nvPr>
            <p:extLst>
              <p:ext uri="{D42A27DB-BD31-4B8C-83A1-F6EECF244321}">
                <p14:modId xmlns:p14="http://schemas.microsoft.com/office/powerpoint/2010/main" val="2156304856"/>
              </p:ext>
            </p:extLst>
          </p:nvPr>
        </p:nvGraphicFramePr>
        <p:xfrm>
          <a:off x="2031394" y="2987908"/>
          <a:ext cx="9359672" cy="3810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3399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99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9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9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Output Type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Output Distribution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Output Layer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Cost Function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Binary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Bernoulli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Sigmoid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Binary cross-entropy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Discrete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Multinoulli</a:t>
                      </a:r>
                      <a:endParaRPr sz="26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 err="1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Softmax</a:t>
                      </a:r>
                      <a:endParaRPr sz="26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Discrete cross-entropy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Continuous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endParaRPr sz="2600" dirty="0"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Linear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  <a:lnR w="12700">
                      <a:solidFill>
                        <a:srgbClr val="3797C6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(MSE)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miter lim="400000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Don’t mix and matc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Don’t mix and match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63" y="3296156"/>
            <a:ext cx="10861039" cy="535457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igmoid output with target of 1"/>
          <p:cNvSpPr txBox="1"/>
          <p:nvPr/>
        </p:nvSpPr>
        <p:spPr>
          <a:xfrm>
            <a:off x="3357363" y="2742323"/>
            <a:ext cx="62900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Sigmoid output with target of 1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45112-C8A1-2F41-A533-67CFCB792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LB" dirty="0"/>
              <a:t>ther output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7A5CF2-F8EF-604C-9E67-40F1DC726E9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37510" y="2603500"/>
                <a:ext cx="11099800" cy="6286500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LB" dirty="0"/>
              </a:p>
              <a:p>
                <a:endParaRPr lang="en-LB" dirty="0"/>
              </a:p>
              <a:p>
                <a:endParaRPr lang="en-LB" dirty="0"/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Design a neural network to estimate the variance of a gaussian distribution representing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Loss function: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;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LB" dirty="0"/>
              </a:p>
              <a:p>
                <a:endParaRPr lang="en-LB" dirty="0"/>
              </a:p>
              <a:p>
                <a:r>
                  <a:rPr lang="en-US" dirty="0"/>
                  <a:t>C</a:t>
                </a:r>
                <a:r>
                  <a:rPr lang="en-LB" dirty="0"/>
                  <a:t>heck notebook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27A5CF2-F8EF-604C-9E67-40F1DC726E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37510" y="2603500"/>
                <a:ext cx="11099800" cy="6286500"/>
              </a:xfrm>
              <a:blipFill>
                <a:blip r:embed="rId2"/>
                <a:stretch>
                  <a:fillRect l="-914" b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42F9BBE0-8BF2-214A-B112-235A86940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90" y="2603500"/>
            <a:ext cx="11794076" cy="157324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372788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67" name="Example: Learning X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Example: Learning XOR</a:t>
            </a:r>
          </a:p>
          <a:p>
            <a:r>
              <a:rPr dirty="0"/>
              <a:t>Gradient-Based Learning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rPr dirty="0"/>
              <a:t>Hidden Units</a:t>
            </a:r>
          </a:p>
          <a:p>
            <a:r>
              <a:rPr dirty="0"/>
              <a:t>Architecture Design</a:t>
            </a:r>
          </a:p>
          <a:p>
            <a:r>
              <a:rPr dirty="0"/>
              <a:t>Back-Propagation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idden uni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Hidden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Use ReLUs, 90% of the time…"/>
              <p:cNvSpPr>
                <a:spLocks noGrp="1"/>
              </p:cNvSpPr>
              <p:nvPr>
                <p:ph type="body" idx="1"/>
              </p:nvPr>
            </p:nvSpPr>
            <p:spPr>
              <a:prstGeom prst="rect">
                <a:avLst/>
              </a:prstGeo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Most hidden units can be described as:</a:t>
                </a:r>
              </a:p>
              <a:p>
                <a:pPr lvl="1"/>
                <a:r>
                  <a:rPr lang="en-US" dirty="0"/>
                  <a:t> accepting a vector of inputs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computing an affine transformation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applying an element-wise nonlinear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444500" lvl="1" indent="0">
                  <a:buNone/>
                </a:pPr>
                <a:endParaRPr lang="en-US" dirty="0"/>
              </a:p>
              <a:p>
                <a:r>
                  <a:rPr lang="en-US" dirty="0"/>
                  <a:t>Use </a:t>
                </a:r>
                <a:r>
                  <a:rPr lang="en-US" dirty="0" err="1"/>
                  <a:t>ReLUs</a:t>
                </a:r>
                <a:r>
                  <a:rPr lang="en-US" dirty="0"/>
                  <a:t>, 90% of the time</a:t>
                </a:r>
              </a:p>
              <a:p>
                <a:r>
                  <a:rPr lang="en-US" dirty="0"/>
                  <a:t>For some research projects, get creative</a:t>
                </a:r>
              </a:p>
              <a:p>
                <a:r>
                  <a:rPr lang="en-US" dirty="0"/>
                  <a:t>Many hidden units perform comparably to </a:t>
                </a:r>
                <a:r>
                  <a:rPr lang="en-US" dirty="0" err="1"/>
                  <a:t>ReLUs</a:t>
                </a:r>
                <a:r>
                  <a:rPr lang="en-US" dirty="0"/>
                  <a:t>. New hidden units that perform comparably are rarely interesting.</a:t>
                </a:r>
                <a:endParaRPr dirty="0"/>
              </a:p>
            </p:txBody>
          </p:sp>
        </mc:Choice>
        <mc:Fallback xmlns="">
          <p:sp>
            <p:nvSpPr>
              <p:cNvPr id="170" name="Use ReLUs, 90% of the time…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153" t="-1261" r="-1647" b="-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2759-F8C2-7547-913B-AB4CFCC9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LB" sz="6000" dirty="0"/>
              <a:t>ReLu is not differentiable at 0!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8D3C07-186A-B847-A665-F789DA874B6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functions used in the context of neural networks usually have defined left derivatives and defined right derivatives. </a:t>
                </a:r>
              </a:p>
              <a:p>
                <a:pPr lvl="1"/>
                <a:r>
                  <a:rPr lang="en-US" dirty="0"/>
                  <a:t>In the case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⁡{0,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</a:t>
                </a:r>
              </a:p>
              <a:p>
                <a:pPr lvl="2"/>
                <a:r>
                  <a:rPr lang="en-US" dirty="0"/>
                  <a:t>the left derivative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2"/>
                <a:r>
                  <a:rPr lang="en-US" dirty="0"/>
                  <a:t>and the right derivative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Software implementations of neural network training usually return one of the one-sided derivatives</a:t>
                </a:r>
              </a:p>
              <a:p>
                <a:pPr lvl="2"/>
                <a:r>
                  <a:rPr lang="en-US" dirty="0"/>
                  <a:t>rather than reporting that the derivative is undefined or raising an error.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D8D3C07-186A-B847-A665-F789DA874B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1261" r="-2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599758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24A54-6C5C-9A42-A532-A25E3BAF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hen R</a:t>
            </a:r>
            <a:r>
              <a:rPr lang="en-US" dirty="0"/>
              <a:t>e</a:t>
            </a:r>
            <a:r>
              <a:rPr lang="en-LB" dirty="0"/>
              <a:t>Lu is active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32E99E-0753-A14B-8648-C2C0C7F13F8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When the input is positive, we say that the rectifier is active:</a:t>
                </a:r>
              </a:p>
              <a:p>
                <a:pPr lvl="1"/>
                <a:r>
                  <a:rPr lang="en-US" dirty="0"/>
                  <a:t>the gradient is 1 </a:t>
                </a:r>
              </a:p>
              <a:p>
                <a:pPr lvl="1"/>
                <a:r>
                  <a:rPr lang="en-US" dirty="0"/>
                  <a:t>The second derivative is 0, no second-order effects.</a:t>
                </a:r>
              </a:p>
              <a:p>
                <a:r>
                  <a:rPr lang="en-US" dirty="0"/>
                  <a:t>When initializing the parameters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set all elements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to a small, positive value, such as 0.1</a:t>
                </a:r>
              </a:p>
              <a:p>
                <a:pPr lvl="1"/>
                <a:r>
                  <a:rPr lang="en-US" dirty="0"/>
                  <a:t>This makes it very likely that the rectified linear units will be initially active for most inputs in the training set and allow the derivatives to pass through.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32E99E-0753-A14B-8648-C2C0C7F13F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210" r="-2857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445566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1508-1257-F449-B8AB-C57F0A957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ReLu generalizations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7E5FCB-0751-1948-A578-314CFA57DB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r>
                  <a:rPr lang="en-US" b="0" dirty="0"/>
                  <a:t>Absolute </a:t>
                </a:r>
                <a:r>
                  <a:rPr lang="en-US" dirty="0"/>
                  <a:t>value rectification: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 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Leaky </a:t>
                </a:r>
                <a:r>
                  <a:rPr lang="en-US" dirty="0" err="1"/>
                  <a:t>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Parametric </a:t>
                </a:r>
                <a:r>
                  <a:rPr lang="en-US" dirty="0" err="1"/>
                  <a:t>ReLu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learnable </a:t>
                </a:r>
              </a:p>
              <a:p>
                <a:r>
                  <a:rPr lang="en-US" dirty="0"/>
                  <a:t>Rectified linear units and its generalizations are based on the principle that models are easier to optimize if their behavior is closer to linear.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67E5FCB-0751-1948-A578-314CFA57DB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01C5F23-8DD8-E94D-860A-23DF4BA4B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557" y="3028013"/>
            <a:ext cx="8742679" cy="71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0956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C8BF-862C-EC40-ADD5-54007091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hat’s the idea?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4FD42B-B494-D146-9041-5BF5E756ED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strategy of deep learning is to learn</a:t>
                </a:r>
                <a:r>
                  <a:rPr lang="en-LB" dirty="0"/>
                  <a:t> a new represenation of the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Think of this as the output of a hidden layer.</a:t>
                </a:r>
              </a:p>
              <a:p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maps the output of hidden layers to the desired output: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give up on the convexity of the training problem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en-US" dirty="0"/>
                  <a:t> can be very generic, in the same time its design can be guided by human experts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54FD42B-B494-D146-9041-5BF5E756E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1210" r="-160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86359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DD461-0038-A749-A8C7-25745AD35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O</a:t>
            </a:r>
            <a:r>
              <a:rPr lang="en-LB" sz="6000" dirty="0"/>
              <a:t>ther hidden units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589891-AF74-E843-A000-821333DAA1E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</a:t>
                </a:r>
                <a:r>
                  <a:rPr lang="en-LB" dirty="0"/>
                  <a:t>igmoid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They can saturate </a:t>
                </a:r>
              </a:p>
              <a:p>
                <a:pPr lvl="2"/>
                <a:r>
                  <a:rPr lang="en-US" dirty="0"/>
                  <a:t>which makes learning difficult</a:t>
                </a:r>
              </a:p>
              <a:p>
                <a:r>
                  <a:rPr lang="en-US" dirty="0"/>
                  <a:t>Hyperbolic tangent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Related to sigmoid: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− 1.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It typically performs better </a:t>
                </a:r>
              </a:p>
              <a:p>
                <a:pPr lvl="2"/>
                <a:r>
                  <a:rPr lang="en-US" dirty="0"/>
                  <a:t>since it resembles the identity function </a:t>
                </a:r>
              </a:p>
              <a:p>
                <a:pPr lvl="2"/>
                <a:r>
                  <a:rPr lang="en-US" dirty="0"/>
                  <a:t>So long as the activations of the network can be kept small.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lvl="1"/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C589891-AF74-E843-A000-821333DAA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14" t="-2419" b="-403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F840445-8F9F-1846-842A-149431ED0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0089" y="3081432"/>
            <a:ext cx="4766560" cy="306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4460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6389-5253-4144-BD5E-CCF671E1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LB" dirty="0"/>
              <a:t>ther hidden units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D44379-473A-2041-99E1-FF8EEEA89B1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The authors tested a feedforward network using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on the MNIST dataset and obtained an error rate of less than 1%</a:t>
                </a:r>
              </a:p>
              <a:p>
                <a:r>
                  <a:rPr lang="en-US" dirty="0"/>
                  <a:t>Linear hidden units offer an effective way of reducing the number of parameters in a network</a:t>
                </a:r>
              </a:p>
              <a:p>
                <a:pPr lvl="1"/>
                <a:r>
                  <a:rPr lang="en-US" dirty="0"/>
                  <a:t>Assume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dirty="0"/>
                  <a:t> is p x 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:r>
                  <a:rPr lang="en-US" dirty="0" err="1"/>
                  <a:t>pxq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n-US" b="1" dirty="0">
                            <a:latin typeface="Cambria Math" panose="02040503050406030204" pitchFamily="18" charset="0"/>
                          </a:rPr>
                          <m:t>𝐓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</a:t>
                </a:r>
                <a:r>
                  <a:rPr lang="en-US" dirty="0" err="1"/>
                  <a:t>qxn</a:t>
                </a:r>
                <a:endParaRPr lang="en-US" dirty="0"/>
              </a:p>
              <a:p>
                <a:pPr lvl="1"/>
                <a:r>
                  <a:rPr lang="en-US" dirty="0"/>
                  <a:t>In total we have </a:t>
                </a:r>
                <a:r>
                  <a:rPr lang="en-US" dirty="0" err="1"/>
                  <a:t>qx</a:t>
                </a:r>
                <a:r>
                  <a:rPr lang="en-US" dirty="0"/>
                  <a:t>(</a:t>
                </a:r>
                <a:r>
                  <a:rPr lang="en-US" dirty="0" err="1"/>
                  <a:t>n+p</a:t>
                </a:r>
                <a:r>
                  <a:rPr lang="en-US" dirty="0"/>
                  <a:t>) trainable params </a:t>
                </a:r>
              </a:p>
              <a:p>
                <a:pPr lvl="2"/>
                <a:r>
                  <a:rPr lang="en-US" dirty="0"/>
                  <a:t>Much less than &lt;&lt; </a:t>
                </a:r>
                <a:r>
                  <a:rPr lang="en-US" dirty="0" err="1"/>
                  <a:t>pxn</a:t>
                </a:r>
                <a:r>
                  <a:rPr lang="en-US" dirty="0"/>
                  <a:t> for small q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FD44379-473A-2041-99E1-FF8EEEA89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29" t="-1210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10049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73" name="Example: Learning X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Learning XOR</a:t>
            </a:r>
          </a:p>
          <a:p>
            <a:r>
              <a:t>Gradient-Based Learning</a:t>
            </a:r>
          </a:p>
          <a:p>
            <a:r>
              <a:t>Hidden Units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Architecture Design</a:t>
            </a:r>
          </a:p>
          <a:p>
            <a:r>
              <a:t>Back-Propagation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Architecture Basic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Architecture Basics</a:t>
            </a:r>
          </a:p>
        </p:txBody>
      </p:sp>
      <p:pic>
        <p:nvPicPr>
          <p:cNvPr id="17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98" y="2721667"/>
            <a:ext cx="3951817" cy="531400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Line"/>
          <p:cNvSpPr/>
          <p:nvPr/>
        </p:nvSpPr>
        <p:spPr>
          <a:xfrm>
            <a:off x="1875190" y="8055788"/>
            <a:ext cx="356603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8" name="Line"/>
          <p:cNvSpPr/>
          <p:nvPr/>
        </p:nvSpPr>
        <p:spPr>
          <a:xfrm flipV="1">
            <a:off x="1160977" y="4240924"/>
            <a:ext cx="1" cy="356603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79" name="Width"/>
          <p:cNvSpPr txBox="1"/>
          <p:nvPr/>
        </p:nvSpPr>
        <p:spPr>
          <a:xfrm>
            <a:off x="3016720" y="8152566"/>
            <a:ext cx="12829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Width</a:t>
            </a:r>
          </a:p>
        </p:txBody>
      </p:sp>
      <p:sp>
        <p:nvSpPr>
          <p:cNvPr id="180" name="Depth"/>
          <p:cNvSpPr txBox="1"/>
          <p:nvPr/>
        </p:nvSpPr>
        <p:spPr>
          <a:xfrm rot="16200000">
            <a:off x="-23272" y="5700090"/>
            <a:ext cx="133432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Depth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419E1C-E0C8-F34D-BD8B-66D94E93CF18}"/>
                  </a:ext>
                </a:extLst>
              </p:cNvPr>
              <p:cNvSpPr txBox="1"/>
              <p:nvPr/>
            </p:nvSpPr>
            <p:spPr>
              <a:xfrm>
                <a:off x="6155435" y="2332982"/>
                <a:ext cx="6849365" cy="40557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1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 Math" panose="02040503050406030204" pitchFamily="18" charset="0"/>
                  <a:ea typeface="Helvetica"/>
                  <a:cs typeface="Helvetica"/>
                  <a:sym typeface="Helvetica"/>
                </a:endParaRPr>
              </a:p>
              <a:p>
                <a:pPr marL="0" marR="0" indent="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=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(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e>
                        </m:d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𝑇</m:t>
                        </m:r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𝑥</m:t>
                    </m:r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+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)</m:t>
                    </m:r>
                  </m:oMath>
                </a14:m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=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𝑔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(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𝑊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2</m:t>
                            </m:r>
                          </m:e>
                        </m:d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+</m:t>
                    </m:r>
                    <m:sSup>
                      <m:sSupPr>
                        <m:ctrlP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</m:ctrlPr>
                      </m:sSupPr>
                      <m:e>
                        <m:r>
                          <a:rPr kumimoji="0" lang="en-US" sz="3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Helvetica"/>
                            <a:cs typeface="Helvetica"/>
                            <a:sym typeface="Helvetica"/>
                          </a:rPr>
                          <m:t>𝑏</m:t>
                        </m:r>
                      </m:e>
                      <m:sup>
                        <m:d>
                          <m:dPr>
                            <m:ctrlP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</m:ctrlPr>
                          </m:dPr>
                          <m:e>
                            <m:r>
                              <a:rPr kumimoji="0" lang="en-US" sz="3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Helvetica"/>
                                <a:cs typeface="Helvetica"/>
                                <a:sym typeface="Helvetica"/>
                              </a:rPr>
                              <m:t>2</m:t>
                            </m:r>
                          </m:e>
                        </m:d>
                      </m:sup>
                    </m:sSup>
                    <m:r>
                      <a:rPr kumimoji="0" lang="en-US" sz="36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)</m:t>
                    </m:r>
                  </m:oMath>
                </a14:m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marL="571500" marR="0" indent="-571500" algn="l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r>
                  <a:rPr lang="en-LB" dirty="0"/>
                  <a:t>…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419E1C-E0C8-F34D-BD8B-66D94E93C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5435" y="2332982"/>
                <a:ext cx="6849365" cy="4055726"/>
              </a:xfrm>
              <a:prstGeom prst="rect">
                <a:avLst/>
              </a:prstGeom>
              <a:blipFill>
                <a:blip r:embed="rId3"/>
                <a:stretch>
                  <a:fillRect l="-296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Universal Approximator Theorem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Universal </a:t>
            </a:r>
            <a:r>
              <a:rPr dirty="0" err="1"/>
              <a:t>Approximator</a:t>
            </a:r>
            <a:r>
              <a:rPr dirty="0"/>
              <a:t> Theorem</a:t>
            </a:r>
          </a:p>
        </p:txBody>
      </p:sp>
      <p:sp>
        <p:nvSpPr>
          <p:cNvPr id="183" name="One hidden layer is enough to represent (not learn) an approximation of any function to an arbitrary degree of accuracy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One hidden layer is enough to </a:t>
            </a:r>
            <a:r>
              <a:rPr i="1" dirty="0"/>
              <a:t>represent</a:t>
            </a:r>
            <a:r>
              <a:rPr dirty="0"/>
              <a:t> (not </a:t>
            </a:r>
            <a:r>
              <a:rPr i="1" dirty="0"/>
              <a:t>learn</a:t>
            </a:r>
            <a:r>
              <a:rPr dirty="0"/>
              <a:t>) an approximation of any function to an arbitrary degree of accuracy</a:t>
            </a:r>
          </a:p>
          <a:p>
            <a:r>
              <a:rPr dirty="0"/>
              <a:t>So why deeper?</a:t>
            </a:r>
          </a:p>
          <a:p>
            <a:pPr lvl="1"/>
            <a:r>
              <a:rPr dirty="0"/>
              <a:t>Shallow net</a:t>
            </a:r>
            <a:r>
              <a:rPr lang="en-US" dirty="0"/>
              <a:t>s</a:t>
            </a:r>
            <a:r>
              <a:rPr dirty="0"/>
              <a:t> may need (exponentially) more width</a:t>
            </a:r>
          </a:p>
          <a:p>
            <a:pPr lvl="1"/>
            <a:r>
              <a:rPr dirty="0"/>
              <a:t>Shallow net</a:t>
            </a:r>
            <a:r>
              <a:rPr lang="en-US" dirty="0"/>
              <a:t>s</a:t>
            </a:r>
            <a:r>
              <a:rPr dirty="0"/>
              <a:t> may </a:t>
            </a:r>
            <a:r>
              <a:rPr dirty="0" err="1"/>
              <a:t>overfit</a:t>
            </a:r>
            <a:r>
              <a:rPr dirty="0"/>
              <a:t> more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1BA7-8B40-EE40-B9B6-0EE3A9AEE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idea: O</a:t>
            </a:r>
            <a:r>
              <a:rPr lang="en-LB" dirty="0"/>
              <a:t>ne 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5DF01A-0162-F647-95CC-0491C409AEC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b</a:t>
                </a:r>
                <a:r>
                  <a:rPr lang="en-LB" dirty="0"/>
                  <a:t>inary functions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LB" dirty="0"/>
                  <a:t> </a:t>
                </a:r>
              </a:p>
              <a:p>
                <a:pPr lvl="1"/>
                <a:r>
                  <a:rPr lang="en-US" dirty="0"/>
                  <a:t>The image of any member of the possible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L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L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L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L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LB" i="1" dirty="0" smtClean="0">
                        <a:latin typeface="Cambria Math" panose="02040503050406030204" pitchFamily="18" charset="0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en-LB" dirty="0"/>
                  <a:t>inputs can be 0 or 1 </a:t>
                </a:r>
              </a:p>
              <a:p>
                <a:pPr lvl="2"/>
                <a:r>
                  <a:rPr lang="en-US" dirty="0"/>
                  <a:t>I</a:t>
                </a:r>
                <a:r>
                  <a:rPr lang="en-LB" dirty="0"/>
                  <a:t>n total,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LB" dirty="0"/>
                  <a:t> possible functions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LB" dirty="0"/>
                  <a:t>electing one such function requires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L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  <m:sup>
                        <m:r>
                          <a:rPr lang="en-L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LB" dirty="0"/>
                  <a:t> degrees of freedom</a:t>
                </a:r>
              </a:p>
              <a:p>
                <a:r>
                  <a:rPr lang="en-US" dirty="0"/>
                  <a:t>W</a:t>
                </a:r>
                <a:r>
                  <a:rPr lang="en-LB" dirty="0"/>
                  <a:t>orking with a single layer is sufficient to represent ‘any’ function </a:t>
                </a:r>
              </a:p>
              <a:p>
                <a:pPr lvl="1"/>
                <a:r>
                  <a:rPr lang="en-US" dirty="0"/>
                  <a:t>Y</a:t>
                </a:r>
                <a:r>
                  <a:rPr lang="en-LB" dirty="0"/>
                  <a:t>et the width of the layer can be exponential, and prone to overfitting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85DF01A-0162-F647-95CC-0491C409AE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2218" r="-2171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882138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2B88-DA77-B04D-8642-EAE332FDE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Montufar et. al. (2014)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7FB6306-B0DC-1442-B40D-CA303E2E59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69626" y="4694806"/>
                <a:ext cx="7809875" cy="4464184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Example: Absolute value rectification</a:t>
                </a:r>
              </a:p>
              <a:p>
                <a:pPr lvl="1"/>
                <a:r>
                  <a:rPr lang="en-US" dirty="0"/>
                  <a:t>Has the same output for every pair of mirror points</a:t>
                </a:r>
              </a:p>
              <a:p>
                <a:pPr lvl="1"/>
                <a:r>
                  <a:rPr lang="en-US" dirty="0"/>
                  <a:t>The mirror axis of symmetry is given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</a:t>
                </a:r>
                <a:r>
                  <a:rPr lang="en-LB" dirty="0"/>
                  <a:t> function computed on top of that unit is simpler</a:t>
                </a:r>
              </a:p>
              <a:p>
                <a:pPr lvl="1"/>
                <a:r>
                  <a:rPr lang="en-US" dirty="0"/>
                  <a:t>I</a:t>
                </a:r>
                <a:r>
                  <a:rPr lang="en-LB" dirty="0"/>
                  <a:t>f we fold again, we get an even simpler function, and so on ..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7FB6306-B0DC-1442-B40D-CA303E2E5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69626" y="4694806"/>
                <a:ext cx="7809875" cy="4464184"/>
              </a:xfrm>
              <a:blipFill>
                <a:blip r:embed="rId2"/>
                <a:stretch>
                  <a:fillRect l="-2597" t="-3409" r="-1461" b="-1705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9F51F96-9A90-2042-83F2-DD100F535E6B}"/>
              </a:ext>
            </a:extLst>
          </p:cNvPr>
          <p:cNvSpPr/>
          <p:nvPr/>
        </p:nvSpPr>
        <p:spPr>
          <a:xfrm>
            <a:off x="1105941" y="2540176"/>
            <a:ext cx="1079291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A deep rectifier network can represent functions with a number of regions that is exponential in the depth of the network.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FCB3E6-14E4-FA4D-9AA9-F9E58975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963" y="4767013"/>
            <a:ext cx="4725837" cy="32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36075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Exponential Representation Advantage of Dep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Exponential Representation Advantage of Depth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65" y="3045328"/>
            <a:ext cx="11099801" cy="309026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5E4B6-6EE4-C545-8392-BD3DF870DE3F}"/>
              </a:ext>
            </a:extLst>
          </p:cNvPr>
          <p:cNvSpPr txBox="1"/>
          <p:nvPr/>
        </p:nvSpPr>
        <p:spPr>
          <a:xfrm>
            <a:off x="754542" y="7035280"/>
            <a:ext cx="1151931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dirty="0"/>
              <a:t>We obtain an exponentially large number of piecewise</a:t>
            </a:r>
          </a:p>
          <a:p>
            <a:r>
              <a:rPr lang="en-US" dirty="0"/>
              <a:t>linear regions which can capture all kinds of repeating patterns.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LB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E53E-A7BF-F94A-A416-D1F1783A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LB" dirty="0"/>
              <a:t>hy deep?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3C394-FB5C-494D-8A15-ED41E7909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Choosing a deep model encodes a very general belief (or prior) that the function we want to learn should involve composition of several simpler functions</a:t>
            </a:r>
          </a:p>
          <a:p>
            <a:r>
              <a:rPr lang="en-US" dirty="0"/>
              <a:t>Alternately, we can interpret the use of a deep architecture as expressing a belief that the function we want to learn is a computer program consisting of multiple steps, where each step makes use of the previous step’s output</a:t>
            </a:r>
          </a:p>
          <a:p>
            <a:r>
              <a:rPr lang="en-US" dirty="0"/>
              <a:t>Empirically, greater depth does seem to result in better generalization for a wide variety of tasks</a:t>
            </a:r>
          </a:p>
          <a:p>
            <a:endParaRPr lang="en-US" dirty="0"/>
          </a:p>
          <a:p>
            <a:endParaRPr lang="en-US" dirty="0"/>
          </a:p>
          <a:p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57234096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Better Generalization with Greater Depth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Better Generalization with Greater Depth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60" y="3154292"/>
            <a:ext cx="10273080" cy="519761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Figure 6.6"/>
          <p:cNvSpPr txBox="1"/>
          <p:nvPr/>
        </p:nvSpPr>
        <p:spPr>
          <a:xfrm>
            <a:off x="1838479" y="8989317"/>
            <a:ext cx="932787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sz="2400" dirty="0"/>
              <a:t>Task: transcribe multi-digit numbers from photographs of addresses</a:t>
            </a:r>
            <a:endParaRPr sz="2400" dirty="0"/>
          </a:p>
        </p:txBody>
      </p:sp>
      <p:sp>
        <p:nvSpPr>
          <p:cNvPr id="192" name="Layers"/>
          <p:cNvSpPr txBox="1"/>
          <p:nvPr/>
        </p:nvSpPr>
        <p:spPr>
          <a:xfrm>
            <a:off x="10126248" y="8239868"/>
            <a:ext cx="14865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Layers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24" name="Example: Learning X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Example: Learning XOR</a:t>
            </a:r>
          </a:p>
          <a:p>
            <a:r>
              <a:t>Gradient-Based Learning</a:t>
            </a:r>
          </a:p>
          <a:p>
            <a:r>
              <a:t>Hidden Units</a:t>
            </a:r>
          </a:p>
          <a:p>
            <a:r>
              <a:t>Architecture Design</a:t>
            </a:r>
          </a:p>
          <a:p>
            <a:r>
              <a:t>Back-Propagation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arge, Shallow Models Overfit More"/>
          <p:cNvSpPr>
            <a:spLocks noGrp="1"/>
          </p:cNvSpPr>
          <p:nvPr>
            <p:ph type="title"/>
          </p:nvPr>
        </p:nvSpPr>
        <p:spPr>
          <a:xfrm>
            <a:off x="-28455" y="444500"/>
            <a:ext cx="13061710" cy="2159000"/>
          </a:xfrm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Large, Shallow Models Overfit More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40" y="2445359"/>
            <a:ext cx="11455519" cy="534256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igure 6.7"/>
          <p:cNvSpPr txBox="1"/>
          <p:nvPr/>
        </p:nvSpPr>
        <p:spPr>
          <a:xfrm>
            <a:off x="5415991" y="8901429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6.7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AC-1E72-A64F-BA70-C07EC14B0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LB" dirty="0"/>
              <a:t>ther architectural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B0890F-CF6A-824E-886A-41B971BA5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142074"/>
          </a:xfrm>
        </p:spPr>
        <p:txBody>
          <a:bodyPr/>
          <a:lstStyle/>
          <a:p>
            <a:r>
              <a:rPr lang="en-US" dirty="0"/>
              <a:t>Other architectures: CNN, RNN</a:t>
            </a:r>
          </a:p>
          <a:p>
            <a:r>
              <a:rPr lang="en-US" dirty="0"/>
              <a:t>S</a:t>
            </a:r>
            <a:r>
              <a:rPr lang="en-LB" dirty="0"/>
              <a:t>kip connections: </a:t>
            </a:r>
            <a:r>
              <a:rPr lang="en-US" dirty="0"/>
              <a:t>going from layer </a:t>
            </a:r>
            <a:r>
              <a:rPr lang="en-US" dirty="0" err="1"/>
              <a:t>i</a:t>
            </a:r>
            <a:r>
              <a:rPr lang="en-US" dirty="0"/>
              <a:t> to layer </a:t>
            </a:r>
            <a:r>
              <a:rPr lang="en-US" dirty="0" err="1"/>
              <a:t>i</a:t>
            </a:r>
            <a:r>
              <a:rPr lang="en-US" dirty="0"/>
              <a:t> + 2 or higher. </a:t>
            </a:r>
          </a:p>
          <a:p>
            <a:pPr lvl="1"/>
            <a:r>
              <a:rPr lang="en-US" dirty="0"/>
              <a:t>make it easier for the gradient to flow from output layers to layers nearer the input.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7D85D1-12A9-E345-A56B-72AD24510DE3}"/>
              </a:ext>
            </a:extLst>
          </p:cNvPr>
          <p:cNvSpPr/>
          <p:nvPr/>
        </p:nvSpPr>
        <p:spPr>
          <a:xfrm>
            <a:off x="1554813" y="7379600"/>
            <a:ext cx="98951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Design some neural networks for fun: </a:t>
            </a:r>
          </a:p>
          <a:p>
            <a:r>
              <a:rPr lang="en-US" dirty="0">
                <a:hlinkClick r:id="rId3"/>
              </a:rPr>
              <a:t>https://playground.tensorflow.org/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3077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oadmap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Roadmap</a:t>
            </a:r>
          </a:p>
        </p:txBody>
      </p:sp>
      <p:sp>
        <p:nvSpPr>
          <p:cNvPr id="199" name="Example: Learning XOR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Learning XOR</a:t>
            </a:r>
          </a:p>
          <a:p>
            <a:r>
              <a:t>Gradient-Based Learning</a:t>
            </a:r>
          </a:p>
          <a:p>
            <a:r>
              <a:t>Hidden Units</a:t>
            </a:r>
          </a:p>
          <a:p>
            <a:r>
              <a:t>Architecture Design</a:t>
            </a:r>
          </a:p>
          <a:p>
            <a:pPr>
              <a:defRPr>
                <a:solidFill>
                  <a:schemeClr val="accent2">
                    <a:hueOff val="-2473793"/>
                    <a:satOff val="-50209"/>
                    <a:lumOff val="23543"/>
                  </a:schemeClr>
                </a:solidFill>
              </a:defRPr>
            </a:pPr>
            <a:r>
              <a:t>Back-Propagation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607F3-2452-8643-AB4F-FD37B82BC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ompute the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4765D7-3DAA-4446-BFED-F4EDE5CFEE5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</a:t>
                </a:r>
                <a:r>
                  <a:rPr lang="en-LB" dirty="0"/>
                  <a:t>orward propagation: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LB" dirty="0"/>
              </a:p>
              <a:p>
                <a:r>
                  <a:rPr lang="en-US" dirty="0"/>
                  <a:t>B</a:t>
                </a:r>
                <a:r>
                  <a:rPr lang="en-LB" dirty="0"/>
                  <a:t>ackprop: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=?</m:t>
                    </m:r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C</a:t>
                </a:r>
                <a:r>
                  <a:rPr lang="en-LB" dirty="0"/>
                  <a:t>omputing derivatives by propagating information backward through the network</a:t>
                </a:r>
              </a:p>
              <a:p>
                <a:pPr lvl="1"/>
                <a:r>
                  <a:rPr lang="en-US" dirty="0"/>
                  <a:t>S</a:t>
                </a:r>
                <a:r>
                  <a:rPr lang="en-LB" dirty="0"/>
                  <a:t>imple and inexpensive </a:t>
                </a:r>
              </a:p>
              <a:p>
                <a:pPr lvl="1"/>
                <a:r>
                  <a:rPr lang="en-US" dirty="0"/>
                  <a:t>B</a:t>
                </a:r>
                <a:r>
                  <a:rPr lang="en-LB" dirty="0"/>
                  <a:t>ased on the chain rule: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𝐳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b="1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LB" dirty="0"/>
                  <a:t>	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4765D7-3DAA-4446-BFED-F4EDE5CFE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53" t="-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F8ABA-CD13-ED42-B311-7697759168C0}"/>
                  </a:ext>
                </a:extLst>
              </p:cNvPr>
              <p:cNvSpPr txBox="1"/>
              <p:nvPr/>
            </p:nvSpPr>
            <p:spPr>
              <a:xfrm>
                <a:off x="6754761" y="4618140"/>
                <a:ext cx="5796116" cy="51710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𝜃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𝑾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,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𝒄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,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𝒘</m:t>
                      </m:r>
                      <m:r>
                        <a:rPr kumimoji="0" lang="en-US" sz="3600" b="1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,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𝑏</m:t>
                      </m:r>
                    </m:oMath>
                  </m:oMathPara>
                </a14:m>
                <a:endParaRPr kumimoji="0" lang="en-LB" sz="360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LB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𝛻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𝜃</m:t>
                          </m:r>
                        </m:sub>
                      </m:sSub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𝐽</m:t>
                      </m:r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"/>
                        </a:rPr>
                        <m:t>=?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Cambria Math" panose="02040503050406030204" pitchFamily="18" charset="0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Cambria Math" panose="02040503050406030204" pitchFamily="18" charset="0"/>
                  <a:sym typeface="Helvetica"/>
                </a:endParaRPr>
              </a:p>
              <a:p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Cambria Math" panose="02040503050406030204" pitchFamily="18" charset="0"/>
                  <a:sym typeface="Helvetic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Cambria Math" panose="02040503050406030204" pitchFamily="18" charset="0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2F8ABA-CD13-ED42-B311-769775916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61" y="4618140"/>
                <a:ext cx="5796116" cy="51710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50772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15156-C1E7-C943-AD49-AF455779B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  <a:endParaRPr lang="en-L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21F39C-F3C9-604F-8A01-B3506FFEF60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</a:t>
                </a:r>
                <a:r>
                  <a:rPr lang="en-LB" dirty="0"/>
                  <a:t>ore generally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endParaRPr lang="en-LB" dirty="0"/>
              </a:p>
              <a:p>
                <a:pPr marL="4445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LB" dirty="0"/>
              </a:p>
              <a:p>
                <a:pPr lvl="1"/>
                <a:r>
                  <a:rPr lang="en-US" dirty="0"/>
                  <a:t>V</a:t>
                </a:r>
                <a:r>
                  <a:rPr lang="en-LB" dirty="0"/>
                  <a:t>ector notation: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n-LB" dirty="0"/>
              </a:p>
              <a:p>
                <a:pPr lvl="2"/>
                <a:r>
                  <a:rPr lang="en-US" dirty="0"/>
                  <a:t>O</a:t>
                </a:r>
                <a:r>
                  <a:rPr lang="en-LB" dirty="0"/>
                  <a:t>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LB" dirty="0"/>
              </a:p>
              <a:p>
                <a:r>
                  <a:rPr lang="en-US" dirty="0"/>
                  <a:t>B</a:t>
                </a:r>
                <a:r>
                  <a:rPr lang="en-LB" dirty="0"/>
                  <a:t>ackprop consists of performing Jacobian-gradient product for each operation in the graph</a:t>
                </a:r>
                <a:r>
                  <a:rPr lang="en-US" dirty="0"/>
                  <a:t>.</a:t>
                </a: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A21F39C-F3C9-604F-8A01-B3506FFEF6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88" t="-2716" r="-384" b="-1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DA145EE-841F-2D41-BCEB-E6FD83E927A8}"/>
              </a:ext>
            </a:extLst>
          </p:cNvPr>
          <p:cNvCxnSpPr>
            <a:cxnSpLocks/>
          </p:cNvCxnSpPr>
          <p:nvPr/>
        </p:nvCxnSpPr>
        <p:spPr>
          <a:xfrm flipH="1">
            <a:off x="4318003" y="5766619"/>
            <a:ext cx="4368796" cy="663678"/>
          </a:xfrm>
          <a:prstGeom prst="straightConnector1">
            <a:avLst/>
          </a:prstGeom>
          <a:noFill/>
          <a:ln w="25400" cap="flat">
            <a:solidFill>
              <a:srgbClr val="0070C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5720E-03DC-CA41-BF5C-64CD87AC3C1D}"/>
                  </a:ext>
                </a:extLst>
              </p:cNvPr>
              <p:cNvSpPr txBox="1"/>
              <p:nvPr/>
            </p:nvSpPr>
            <p:spPr>
              <a:xfrm>
                <a:off x="8686799" y="5157172"/>
                <a:ext cx="2168011" cy="17645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LB" sz="3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𝑛</m:t>
                    </m:r>
                    <m:r>
                      <a:rPr kumimoji="0" lang="en-LB" sz="3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Helvetica"/>
                      </a:rPr>
                      <m:t>×</m:t>
                    </m:r>
                    <m:r>
                      <a:rPr kumimoji="0" lang="en-LB" sz="3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FillTx/>
                        <a:latin typeface="Cambria Math" panose="02040503050406030204" pitchFamily="18" charset="0"/>
                        <a:ea typeface="Helvetica"/>
                        <a:cs typeface="Helvetica"/>
                        <a:sym typeface="Helvetica"/>
                      </a:rPr>
                      <m:t>𝑚</m:t>
                    </m:r>
                  </m:oMath>
                </a14:m>
                <a:r>
                  <a:rPr kumimoji="0" lang="en-LB" sz="3600" b="0" i="0" u="none" strike="noStrike" cap="none" spc="0" normalizeH="0" baseline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 Jacobian matrix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A5720E-03DC-CA41-BF5C-64CD87AC3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799" y="5157172"/>
                <a:ext cx="2168011" cy="1764586"/>
              </a:xfrm>
              <a:prstGeom prst="rect">
                <a:avLst/>
              </a:prstGeom>
              <a:blipFill>
                <a:blip r:embed="rId3"/>
                <a:stretch>
                  <a:fillRect l="-5263" r="-10526" b="-1214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14882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Back-Propag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Back-Propagation</a:t>
            </a:r>
          </a:p>
        </p:txBody>
      </p:sp>
      <p:sp>
        <p:nvSpPr>
          <p:cNvPr id="202" name="Back-propagation is “just the chain rule” of calculus…"/>
          <p:cNvSpPr>
            <a:spLocks noGrp="1"/>
          </p:cNvSpPr>
          <p:nvPr>
            <p:ph type="body" idx="1"/>
          </p:nvPr>
        </p:nvSpPr>
        <p:spPr>
          <a:xfrm>
            <a:off x="948009" y="2607990"/>
            <a:ext cx="11099801" cy="6286501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Back-propagation is “</a:t>
            </a:r>
            <a:r>
              <a:rPr dirty="0">
                <a:solidFill>
                  <a:srgbClr val="0070C0"/>
                </a:solidFill>
              </a:rPr>
              <a:t>just the chain rule</a:t>
            </a:r>
            <a:r>
              <a:rPr dirty="0"/>
              <a:t>” of calculus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endParaRPr dirty="0"/>
          </a:p>
          <a:p>
            <a:pPr marL="391159" indent="-391159" defTabSz="514095">
              <a:spcBef>
                <a:spcPts val="3600"/>
              </a:spcBef>
              <a:defRPr sz="3168"/>
            </a:pPr>
            <a:endParaRPr dirty="0"/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rPr dirty="0"/>
              <a:t>But it’s a particular implementation of the chain rule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Uses dynamic programming (table filling)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Avoids recomputing repeated subexpressions</a:t>
            </a:r>
          </a:p>
          <a:p>
            <a:pPr marL="782319" lvl="1" indent="-391159" defTabSz="514095">
              <a:spcBef>
                <a:spcPts val="3600"/>
              </a:spcBef>
              <a:defRPr sz="3168"/>
            </a:pPr>
            <a:r>
              <a:rPr dirty="0"/>
              <a:t>Speed vs memory tradeoff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42" y="3229897"/>
            <a:ext cx="7606979" cy="11441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942" y="4228075"/>
            <a:ext cx="7862775" cy="12974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153043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imple Back-Prop Examp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r>
              <a:t>Simple Back-Prop Example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73" y="3487908"/>
            <a:ext cx="3951816" cy="5314003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ine"/>
          <p:cNvSpPr/>
          <p:nvPr/>
        </p:nvSpPr>
        <p:spPr>
          <a:xfrm flipV="1">
            <a:off x="4402276" y="4561720"/>
            <a:ext cx="1" cy="3915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09" name="Forward prop"/>
          <p:cNvSpPr txBox="1"/>
          <p:nvPr/>
        </p:nvSpPr>
        <p:spPr>
          <a:xfrm rot="16200000">
            <a:off x="2497314" y="6195490"/>
            <a:ext cx="283316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Forward prop</a:t>
            </a:r>
          </a:p>
        </p:txBody>
      </p:sp>
      <p:sp>
        <p:nvSpPr>
          <p:cNvPr id="210" name="Back-prop"/>
          <p:cNvSpPr txBox="1"/>
          <p:nvPr/>
        </p:nvSpPr>
        <p:spPr>
          <a:xfrm rot="5400000">
            <a:off x="8358388" y="6076873"/>
            <a:ext cx="219804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Back-prop</a:t>
            </a:r>
          </a:p>
        </p:txBody>
      </p:sp>
      <p:sp>
        <p:nvSpPr>
          <p:cNvPr id="211" name="Line"/>
          <p:cNvSpPr/>
          <p:nvPr/>
        </p:nvSpPr>
        <p:spPr>
          <a:xfrm>
            <a:off x="8795264" y="4561720"/>
            <a:ext cx="1" cy="39152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2" name="Compute activations"/>
          <p:cNvSpPr txBox="1"/>
          <p:nvPr/>
        </p:nvSpPr>
        <p:spPr>
          <a:xfrm rot="16200000">
            <a:off x="232077" y="6195490"/>
            <a:ext cx="42565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activations</a:t>
            </a:r>
          </a:p>
        </p:txBody>
      </p:sp>
      <p:sp>
        <p:nvSpPr>
          <p:cNvPr id="213" name="Compute derivatives"/>
          <p:cNvSpPr txBox="1"/>
          <p:nvPr/>
        </p:nvSpPr>
        <p:spPr>
          <a:xfrm rot="5400000">
            <a:off x="8503550" y="6338226"/>
            <a:ext cx="428178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derivatives</a:t>
            </a:r>
          </a:p>
        </p:txBody>
      </p:sp>
      <p:sp>
        <p:nvSpPr>
          <p:cNvPr id="214" name="Compute loss"/>
          <p:cNvSpPr txBox="1"/>
          <p:nvPr/>
        </p:nvSpPr>
        <p:spPr>
          <a:xfrm>
            <a:off x="5673476" y="2702864"/>
            <a:ext cx="29095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Compute loss</a:t>
            </a:r>
          </a:p>
        </p:txBody>
      </p:sp>
    </p:spTree>
    <p:extLst>
      <p:ext uri="{BB962C8B-B14F-4D97-AF65-F5344CB8AC3E}">
        <p14:creationId xmlns:p14="http://schemas.microsoft.com/office/powerpoint/2010/main" val="40016401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omputation Graph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5400" dirty="0"/>
              <a:t>General implementation </a:t>
            </a:r>
            <a:r>
              <a:rPr sz="5400" dirty="0"/>
              <a:t>Computation Graphs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189" y="2238374"/>
            <a:ext cx="6143995" cy="6752665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Figure 6.8"/>
          <p:cNvSpPr txBox="1"/>
          <p:nvPr/>
        </p:nvSpPr>
        <p:spPr>
          <a:xfrm>
            <a:off x="3800087" y="8914356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6.8</a:t>
            </a:r>
          </a:p>
        </p:txBody>
      </p:sp>
      <p:sp>
        <p:nvSpPr>
          <p:cNvPr id="219" name="Multiplication"/>
          <p:cNvSpPr txBox="1"/>
          <p:nvPr/>
        </p:nvSpPr>
        <p:spPr>
          <a:xfrm>
            <a:off x="2331596" y="2526605"/>
            <a:ext cx="27570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Multiplication</a:t>
            </a:r>
          </a:p>
        </p:txBody>
      </p:sp>
      <p:sp>
        <p:nvSpPr>
          <p:cNvPr id="220" name="ReLU layer"/>
          <p:cNvSpPr txBox="1"/>
          <p:nvPr/>
        </p:nvSpPr>
        <p:spPr>
          <a:xfrm>
            <a:off x="930125" y="6156886"/>
            <a:ext cx="240119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ReLU layer</a:t>
            </a:r>
          </a:p>
        </p:txBody>
      </p:sp>
      <p:sp>
        <p:nvSpPr>
          <p:cNvPr id="221" name="Logistic regression"/>
          <p:cNvSpPr txBox="1"/>
          <p:nvPr/>
        </p:nvSpPr>
        <p:spPr>
          <a:xfrm>
            <a:off x="8089765" y="2832314"/>
            <a:ext cx="392616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Logistic regression</a:t>
            </a:r>
          </a:p>
        </p:txBody>
      </p:sp>
      <p:sp>
        <p:nvSpPr>
          <p:cNvPr id="222" name="Linear regression…"/>
          <p:cNvSpPr txBox="1"/>
          <p:nvPr/>
        </p:nvSpPr>
        <p:spPr>
          <a:xfrm>
            <a:off x="8640781" y="6486872"/>
            <a:ext cx="36727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Linear regression</a:t>
            </a:r>
          </a:p>
          <a:p>
            <a:r>
              <a:rPr dirty="0"/>
              <a:t>and weight decay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02782-B043-1A48-89FE-4982071D4DB8}"/>
              </a:ext>
            </a:extLst>
          </p:cNvPr>
          <p:cNvSpPr txBox="1"/>
          <p:nvPr/>
        </p:nvSpPr>
        <p:spPr>
          <a:xfrm>
            <a:off x="1310542" y="8362499"/>
            <a:ext cx="16403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</a:t>
            </a:r>
            <a:r>
              <a:rPr kumimoji="0" lang="en-LB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ini-batch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283899" y="4981886"/>
                <a:ext cx="2386551" cy="1138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Helvetica"/>
                              <a:sym typeface="Helvetica"/>
                            </a:rPr>
                          </m:ctrlPr>
                        </m:acc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cs typeface="Helvetica"/>
                              <a:sym typeface="Helvetica"/>
                            </a:rPr>
                            <m:t>𝑦</m:t>
                          </m:r>
                        </m:e>
                      </m:acc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𝑥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𝑇</m:t>
                          </m:r>
                        </m:sup>
                      </m:sSup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𝑤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𝑢</m:t>
                          </m:r>
                        </m:e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3</m:t>
                          </m:r>
                        </m:sup>
                      </m:sSup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bSup>
                        <m:sSubSup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bSupPr>
                        <m:e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𝜆</m:t>
                          </m:r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∑</m:t>
                          </m:r>
                          <m:r>
                            <m:rPr>
                              <m:sty m:val="p"/>
                            </m:r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w</m:t>
                          </m:r>
                        </m:e>
                        <m:sub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899" y="4981886"/>
                <a:ext cx="2386551" cy="11380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03841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Repeated Subexpress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7463">
              <a:defRPr sz="7360"/>
            </a:lvl1pPr>
          </a:lstStyle>
          <a:p>
            <a:r>
              <a:rPr dirty="0"/>
              <a:t>Repeated Subexpressions</a:t>
            </a:r>
          </a:p>
        </p:txBody>
      </p:sp>
      <p:pic>
        <p:nvPicPr>
          <p:cNvPr id="2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09" y="2362973"/>
            <a:ext cx="1119451" cy="60223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04" y="3611633"/>
            <a:ext cx="10343623" cy="3265514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Figure 6.9"/>
          <p:cNvSpPr txBox="1"/>
          <p:nvPr/>
        </p:nvSpPr>
        <p:spPr>
          <a:xfrm>
            <a:off x="816226" y="8526540"/>
            <a:ext cx="217281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6.9</a:t>
            </a:r>
          </a:p>
        </p:txBody>
      </p:sp>
      <p:sp>
        <p:nvSpPr>
          <p:cNvPr id="228" name="Back-prop avoids computing this twice"/>
          <p:cNvSpPr txBox="1"/>
          <p:nvPr/>
        </p:nvSpPr>
        <p:spPr>
          <a:xfrm>
            <a:off x="3711379" y="7884009"/>
            <a:ext cx="78902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Back-prop avoids computing this twice</a:t>
            </a:r>
          </a:p>
        </p:txBody>
      </p:sp>
      <p:sp>
        <p:nvSpPr>
          <p:cNvPr id="229" name="Line"/>
          <p:cNvSpPr/>
          <p:nvPr/>
        </p:nvSpPr>
        <p:spPr>
          <a:xfrm flipH="1" flipV="1">
            <a:off x="4352952" y="6701863"/>
            <a:ext cx="1109715" cy="12402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30" name="Line"/>
          <p:cNvSpPr/>
          <p:nvPr/>
        </p:nvSpPr>
        <p:spPr>
          <a:xfrm flipV="1">
            <a:off x="5996125" y="6810936"/>
            <a:ext cx="1" cy="103057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6345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ymbol-to-Symbol Differenti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Symbol-to-Symbol Differentiation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23" y="2606216"/>
            <a:ext cx="8819417" cy="6681816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Figure 6.10"/>
          <p:cNvSpPr txBox="1"/>
          <p:nvPr/>
        </p:nvSpPr>
        <p:spPr>
          <a:xfrm>
            <a:off x="7217343" y="3252227"/>
            <a:ext cx="24270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6.10</a:t>
            </a:r>
          </a:p>
        </p:txBody>
      </p:sp>
    </p:spTree>
    <p:extLst>
      <p:ext uri="{BB962C8B-B14F-4D97-AF65-F5344CB8AC3E}">
        <p14:creationId xmlns:p14="http://schemas.microsoft.com/office/powerpoint/2010/main" val="31672728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XOR is not linearly separable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550555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90727">
              <a:defRPr sz="6719"/>
            </a:lvl1pPr>
          </a:lstStyle>
          <a:p>
            <a:r>
              <a:rPr dirty="0"/>
              <a:t>XOR is not linearly separable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585" y="2102947"/>
            <a:ext cx="6771630" cy="6559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EA13-09EA-CC4E-B793-0A48035C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Implementing the chain rule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F04245-BB9A-C643-A228-CD76C197FC0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2603500"/>
                <a:ext cx="11377152" cy="6286500"/>
              </a:xfrm>
            </p:spPr>
            <p:txBody>
              <a:bodyPr/>
              <a:lstStyle/>
              <a:p>
                <a:r>
                  <a:rPr lang="en-US" dirty="0"/>
                  <a:t>Given a computation graph, w</a:t>
                </a:r>
                <a:r>
                  <a:rPr lang="en-LB" dirty="0"/>
                  <a:t>e wish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den>
                    </m:f>
                  </m:oMath>
                </a14:m>
                <a:r>
                  <a:rPr lang="en-LB" dirty="0"/>
                  <a:t>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r>
                  <a:rPr lang="en-LB" dirty="0"/>
                  <a:t> can be the cost function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LB" dirty="0"/>
                  <a:t> are the trainable parameters of the network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LB" dirty="0"/>
                  <a:t> is associated with an operation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LB" dirty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LB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LB" dirty="0"/>
                  <a:t> is the set of parents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LB" dirty="0"/>
              </a:p>
              <a:p>
                <a:pPr marL="8890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p>
                            </m:den>
                          </m:f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LB" dirty="0"/>
              </a:p>
              <a:p>
                <a:pPr lvl="2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CF04245-BB9A-C643-A228-CD76C197F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2603500"/>
                <a:ext cx="11377152" cy="6286500"/>
              </a:xfrm>
              <a:blipFill>
                <a:blip r:embed="rId3"/>
                <a:stretch>
                  <a:fillRect l="-1003" t="-1210" b="-37702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226105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8144-571D-0841-AD4A-14E3BC232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LB" dirty="0"/>
              <a:t>orward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5F34C-94E3-574B-A52F-879E3185A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979174"/>
            <a:ext cx="10985814" cy="592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83398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4D6EA-3D3B-EF46-9002-E37AB199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LB" dirty="0"/>
              <a:t>ackward propagation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3C826-581B-DE4E-B46B-08352FED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981251"/>
            <a:ext cx="9335267" cy="77723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9960868" y="6851904"/>
                <a:ext cx="1771511" cy="10665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fPr>
                        <m:num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𝛿</m:t>
                          </m:r>
                          <m:sSup>
                            <m:sSup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𝑛</m:t>
                              </m:r>
                            </m:sup>
                          </m:sSup>
                        </m:num>
                        <m:den>
                          <m:r>
                            <a:rPr kumimoji="0" lang="en-US" sz="3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𝛿</m:t>
                          </m:r>
                          <m:sSup>
                            <m:sSupPr>
                              <m:ctrlP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𝑢</m:t>
                              </m:r>
                            </m:e>
                            <m:sup>
                              <m:r>
                                <a:rPr kumimoji="0" lang="en-US" sz="3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Helvetica"/>
                                  <a:cs typeface="Helvetica"/>
                                  <a:sym typeface="Helvetica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  <m:r>
                        <a:rPr kumimoji="0" lang="en-US" sz="3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=1</m:t>
                      </m:r>
                    </m:oMath>
                  </m:oMathPara>
                </a14:m>
                <a:endParaRPr kumimoji="0" 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0868" y="6851904"/>
                <a:ext cx="1771511" cy="1066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649504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0ABE6-2580-9C47-9AB9-F28461077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LB" dirty="0"/>
              <a:t>fficiency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85A04-BC0A-4246-A193-1A55483D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45466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amount of computation required for performing the back-propagation scales linearly with the number of edges in G, </a:t>
            </a:r>
          </a:p>
          <a:p>
            <a:pPr lvl="1"/>
            <a:r>
              <a:rPr lang="en-US" dirty="0"/>
              <a:t>the computation for each edge corresponds to computing a partial derivative (of one node with respect to one of its parents)</a:t>
            </a:r>
          </a:p>
          <a:p>
            <a:pPr lvl="1"/>
            <a:r>
              <a:rPr lang="en-US" dirty="0"/>
              <a:t>as well as performing one multiplication and one addition. </a:t>
            </a:r>
          </a:p>
          <a:p>
            <a:r>
              <a:rPr lang="en-US" dirty="0"/>
              <a:t>Naïve approach:</a:t>
            </a:r>
            <a:endParaRPr lang="en-L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E559AE-762B-1A49-8AC3-CBB6D8CB4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00" y="6976397"/>
            <a:ext cx="9486326" cy="233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8945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D5CF-5631-3745-A045-BE6B09C1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T</a:t>
            </a:r>
            <a:r>
              <a:rPr lang="en-LB" sz="5400" dirty="0"/>
              <a:t>wo implementaion approaches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98AC89-AB4A-6848-A5F1-991601BC2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Take a computational graph and a set of numerical values for the inputs to the graph, then return a set of numerical values describing the gradient at those input values. We call this approach “symbol-to-number” differentiation. This is the approach used by </a:t>
            </a:r>
            <a:r>
              <a:rPr lang="en-US" b="1" dirty="0" err="1"/>
              <a:t>PyTorch</a:t>
            </a:r>
            <a:r>
              <a:rPr lang="en-US" b="1" dirty="0"/>
              <a:t>.</a:t>
            </a:r>
          </a:p>
          <a:p>
            <a:endParaRPr lang="en-US" dirty="0"/>
          </a:p>
          <a:p>
            <a:r>
              <a:rPr lang="en-US" dirty="0"/>
              <a:t>Another approach is to take a computational graph and add additional nodes to the graph that provide a symbolic description of the desired derivatives. This is the approach taken </a:t>
            </a:r>
            <a:r>
              <a:rPr lang="en-US" b="1" dirty="0"/>
              <a:t>TensorFlow. </a:t>
            </a:r>
          </a:p>
          <a:p>
            <a:pPr lvl="1"/>
            <a:r>
              <a:rPr lang="en-US" dirty="0"/>
              <a:t>Because the derivatives are just another computational graph, it is possible to run back-propagation again, derivatives. </a:t>
            </a:r>
            <a:endParaRPr lang="en-LB" dirty="0"/>
          </a:p>
        </p:txBody>
      </p:sp>
    </p:spTree>
    <p:extLst>
      <p:ext uri="{BB962C8B-B14F-4D97-AF65-F5344CB8AC3E}">
        <p14:creationId xmlns:p14="http://schemas.microsoft.com/office/powerpoint/2010/main" val="2226688235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25F18-DAAE-3F45-8E85-F51E53E78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F</a:t>
            </a:r>
            <a:r>
              <a:rPr lang="en-LB" sz="4400" dirty="0"/>
              <a:t>orward propagation for a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919233-E6F3-8B47-9B6A-6D0B7E21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556" y="2191978"/>
            <a:ext cx="9695687" cy="674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8119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F1770-21DB-AD41-8B22-37CDDC07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LB" dirty="0"/>
              <a:t>radients of biases and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2B6ECF-D7ED-4E4B-B427-EE2BF286CB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LB" dirty="0"/>
                  <a:t>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.1+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V</a:t>
                </a:r>
                <a:r>
                  <a:rPr lang="en-LB" dirty="0"/>
                  <a:t>ectorized: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</m:den>
                    </m:f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V</a:t>
                </a:r>
                <a:r>
                  <a:rPr lang="en-LB" dirty="0"/>
                  <a:t>ectorized: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endParaRPr lang="en-LB" dirty="0"/>
              </a:p>
              <a:p>
                <a:pPr marL="444500" lvl="1" indent="0">
                  <a:buNone/>
                </a:pPr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62B6ECF-D7ED-4E4B-B427-EE2BF286CB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80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B4A5AD6-2FEF-6D42-B867-2A9DC1C3981A}"/>
              </a:ext>
            </a:extLst>
          </p:cNvPr>
          <p:cNvSpPr txBox="1"/>
          <p:nvPr/>
        </p:nvSpPr>
        <p:spPr>
          <a:xfrm>
            <a:off x="10766323" y="5367246"/>
            <a:ext cx="193203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Outer Product</a:t>
            </a:r>
            <a:r>
              <a:rPr kumimoji="0" lang="en-LB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6817DB-FB1F-5546-9353-827DBE8617D5}"/>
              </a:ext>
            </a:extLst>
          </p:cNvPr>
          <p:cNvCxnSpPr>
            <a:cxnSpLocks/>
          </p:cNvCxnSpPr>
          <p:nvPr/>
        </p:nvCxnSpPr>
        <p:spPr>
          <a:xfrm flipH="1">
            <a:off x="8170606" y="5633884"/>
            <a:ext cx="2595717" cy="840658"/>
          </a:xfrm>
          <a:prstGeom prst="straightConnector1">
            <a:avLst/>
          </a:prstGeom>
          <a:noFill/>
          <a:ln w="25400" cap="flat">
            <a:solidFill>
              <a:schemeClr val="accent5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95888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53E7-FFF1-D34A-B638-3DD709922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LB" dirty="0"/>
              <a:t>radient of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57B83B-39A1-B242-A5EC-0B529F388B9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W</a:t>
                </a:r>
                <a:r>
                  <a:rPr lang="en-LB" dirty="0"/>
                  <a:t>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</m:sup>
                                </m:sSup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LB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𝒌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LB" dirty="0"/>
              </a:p>
              <a:p>
                <a:pPr lvl="1"/>
                <a:endParaRPr lang="en-LB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057B83B-39A1-B242-A5EC-0B529F388B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 t="-806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84389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6791-AB4D-A24F-ABE9-C6FA2656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</a:t>
            </a:r>
            <a:r>
              <a:rPr lang="en-LB" sz="4400" dirty="0"/>
              <a:t>ackward propagation for a neural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8EE4E-4748-2144-BA0B-DE341C90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13" y="1883671"/>
            <a:ext cx="9423774" cy="742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99092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AAE8-A279-DB4B-A41F-C3C8B9619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LB" dirty="0"/>
              <a:t>radients for matrix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F2D0BF-940D-1C42-A3C6-A6DF12A0F82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L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LB" dirty="0"/>
              </a:p>
              <a:p>
                <a:r>
                  <a:rPr lang="en-US" dirty="0"/>
                  <a:t>U</a:t>
                </a:r>
                <a:r>
                  <a:rPr lang="en-LB" dirty="0"/>
                  <a:t>seful to backprop over a batch of samples </a:t>
                </a:r>
              </a:p>
              <a:p>
                <a:r>
                  <a:rPr lang="en-US" dirty="0"/>
                  <a:t>A layer receives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L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LB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LB" dirty="0"/>
                  <a:t> is the update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L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LB" dirty="0"/>
                  <a:t> is back propagated </a:t>
                </a:r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7F2D0BF-940D-1C42-A3C6-A6DF12A0F8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0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080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DA62-FAE8-D94C-BFC8-AEBBDC38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LB" dirty="0"/>
              <a:t>inear model?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F25B34-0FDC-C14B-801D-1F63604EE6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LB" dirty="0"/>
              <a:t>ost function: </a:t>
            </a:r>
          </a:p>
          <a:p>
            <a:endParaRPr lang="en-LB" dirty="0"/>
          </a:p>
          <a:p>
            <a:endParaRPr lang="en-LB" dirty="0"/>
          </a:p>
          <a:p>
            <a:r>
              <a:rPr lang="en-US" dirty="0"/>
              <a:t>L</a:t>
            </a:r>
            <a:r>
              <a:rPr lang="en-LB" dirty="0"/>
              <a:t>inear model</a:t>
            </a:r>
          </a:p>
          <a:p>
            <a:endParaRPr lang="en-LB" dirty="0"/>
          </a:p>
          <a:p>
            <a:r>
              <a:rPr lang="en-US" dirty="0"/>
              <a:t>N</a:t>
            </a:r>
            <a:r>
              <a:rPr lang="en-LB" dirty="0"/>
              <a:t>ormal equations ? </a:t>
            </a:r>
          </a:p>
          <a:p>
            <a:pPr lvl="1"/>
            <a:r>
              <a:rPr lang="en-US" dirty="0"/>
              <a:t>W</a:t>
            </a:r>
            <a:r>
              <a:rPr lang="en-LB" dirty="0"/>
              <a:t> = [0,0], b=0.5 </a:t>
            </a:r>
          </a:p>
          <a:p>
            <a:pPr marL="0" indent="0">
              <a:buNone/>
            </a:pPr>
            <a:endParaRPr lang="en-LB" dirty="0"/>
          </a:p>
          <a:p>
            <a:endParaRPr lang="en-LB" dirty="0"/>
          </a:p>
          <a:p>
            <a:endParaRPr lang="en-LB" dirty="0"/>
          </a:p>
          <a:p>
            <a:pPr lvl="1"/>
            <a:endParaRPr lang="en-L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6D709-8DB4-C14E-80C0-C38C8520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37" y="3241964"/>
            <a:ext cx="5969000" cy="1356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E9EF69-346A-9F4C-BDFB-0AAAE6FEA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272809"/>
            <a:ext cx="4476174" cy="92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2098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Neural Network Loss Func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90727">
              <a:defRPr sz="6719"/>
            </a:lvl1pPr>
          </a:lstStyle>
          <a:p>
            <a:r>
              <a:rPr lang="en-US" sz="5400" dirty="0"/>
              <a:t>Backprop for a batch of samples</a:t>
            </a:r>
            <a:endParaRPr sz="5400" dirty="0"/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8" y="2100253"/>
            <a:ext cx="7976919" cy="600621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Figure 6.11"/>
              <p:cNvSpPr txBox="1"/>
              <p:nvPr/>
            </p:nvSpPr>
            <p:spPr>
              <a:xfrm>
                <a:off x="6731992" y="8686565"/>
                <a:ext cx="4962897" cy="9335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/>
                <a:r>
                  <a:rPr lang="en-US" sz="1800" dirty="0"/>
                  <a:t>Cost forward propagation: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multiply-adds</a:t>
                </a:r>
              </a:p>
              <a:p>
                <a:pPr algn="l"/>
                <a:r>
                  <a:rPr lang="en-US" sz="1800" dirty="0"/>
                  <a:t>Cost backward propagation: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800" dirty="0"/>
                  <a:t>multiply-adds</a:t>
                </a:r>
              </a:p>
              <a:p>
                <a:pPr algn="l"/>
                <a:r>
                  <a:rPr lang="en-US" sz="1800" dirty="0"/>
                  <a:t>Memory-cost: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 err="1" smtClean="0">
                        <a:latin typeface="Cambria Math" panose="02040503050406030204" pitchFamily="18" charset="0"/>
                      </a:rPr>
                      <m:t>𝑚</m:t>
                    </m:r>
                    <m:sSub>
                      <m:sSubPr>
                        <m:ctrlPr>
                          <a:rPr lang="en-US" sz="18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1800" dirty="0"/>
              </a:p>
            </p:txBody>
          </p:sp>
        </mc:Choice>
        <mc:Fallback xmlns="">
          <p:sp>
            <p:nvSpPr>
              <p:cNvPr id="238" name="Figure 6.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992" y="8686565"/>
                <a:ext cx="4962897" cy="933589"/>
              </a:xfrm>
              <a:prstGeom prst="rect">
                <a:avLst/>
              </a:prstGeom>
              <a:blipFill>
                <a:blip r:embed="rId4"/>
                <a:stretch>
                  <a:fillRect l="-1786" t="-2740" r="-1020" b="-958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CA283C-31AE-6542-AB08-AA86DF99229C}"/>
                  </a:ext>
                </a:extLst>
              </p:cNvPr>
              <p:cNvSpPr txBox="1"/>
              <p:nvPr/>
            </p:nvSpPr>
            <p:spPr>
              <a:xfrm>
                <a:off x="4816147" y="2066808"/>
                <a:ext cx="4397293" cy="58009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𝐽</m:t>
                      </m:r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sSub>
                        <m:sSubPr>
                          <m:ctrlP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𝐽</m:t>
                          </m:r>
                        </m:e>
                        <m:sub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𝑀𝐿𝐸</m:t>
                          </m:r>
                          <m:r>
                            <a:rPr kumimoji="0" lang="en-US" sz="24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sym typeface="Helvetica"/>
                            </a:rPr>
                            <m:t>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+∑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bSup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)</m:t>
                      </m:r>
                    </m:oMath>
                  </m:oMathPara>
                </a14:m>
                <a:endParaRPr kumimoji="0" lang="en-LB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DCA283C-31AE-6542-AB08-AA86DF992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147" y="2066808"/>
                <a:ext cx="4397293" cy="580095"/>
              </a:xfrm>
              <a:prstGeom prst="rect">
                <a:avLst/>
              </a:prstGeom>
              <a:blipFill>
                <a:blip r:embed="rId5"/>
                <a:stretch>
                  <a:fillRect l="-2305" r="-865" b="-1521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D7B01D-96A0-A742-81DB-29F2B673986B}"/>
                  </a:ext>
                </a:extLst>
              </p:cNvPr>
              <p:cNvSpPr txBox="1"/>
              <p:nvPr/>
            </p:nvSpPr>
            <p:spPr>
              <a:xfrm>
                <a:off x="8674320" y="3606456"/>
                <a:ext cx="2238818" cy="4585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𝐺</m:t>
                      </m:r>
                      <m:r>
                        <a:rPr kumimoji="0" lang="en-US" sz="2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"/>
                        </a:rPr>
                        <m:t>=</m:t>
                      </m:r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𝑈</m:t>
                              </m:r>
                            </m:e>
                            <m:sup>
                              <m:r>
                                <a:rPr kumimoji="0" lang="en-US" sz="28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"/>
                                </a:rPr>
                                <m:t>(2)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</m:ctrlPr>
                        </m:sSubPr>
                        <m:e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𝐽</m:t>
                          </m:r>
                        </m:e>
                        <m:sub>
                          <m:r>
                            <a:rPr kumimoji="0" lang="en-US" sz="2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"/>
                            </a:rPr>
                            <m:t>𝑀𝐿𝐸</m:t>
                          </m:r>
                        </m:sub>
                      </m:sSub>
                    </m:oMath>
                  </m:oMathPara>
                </a14:m>
                <a:endParaRPr kumimoji="0" lang="en-LB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3D7B01D-96A0-A742-81DB-29F2B6739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20" y="3606456"/>
                <a:ext cx="2238818" cy="458587"/>
              </a:xfrm>
              <a:prstGeom prst="rect">
                <a:avLst/>
              </a:prstGeom>
              <a:blipFill>
                <a:blip r:embed="rId6"/>
                <a:stretch>
                  <a:fillRect l="-5085" b="-216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F95C2-8865-A145-9169-CD173C6619F3}"/>
                  </a:ext>
                </a:extLst>
              </p:cNvPr>
              <p:cNvSpPr txBox="1"/>
              <p:nvPr/>
            </p:nvSpPr>
            <p:spPr>
              <a:xfrm>
                <a:off x="9213441" y="5753744"/>
                <a:ext cx="2469843" cy="4308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0F95C2-8865-A145-9169-CD173C661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441" y="5753744"/>
                <a:ext cx="2469843" cy="430887"/>
              </a:xfrm>
              <a:prstGeom prst="rect">
                <a:avLst/>
              </a:prstGeom>
              <a:blipFill>
                <a:blip r:embed="rId7"/>
                <a:stretch>
                  <a:fillRect l="-4082" b="-257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61E77-CECA-8D45-A034-15145E57BF59}"/>
                  </a:ext>
                </a:extLst>
              </p:cNvPr>
              <p:cNvSpPr txBox="1"/>
              <p:nvPr/>
            </p:nvSpPr>
            <p:spPr>
              <a:xfrm>
                <a:off x="8680476" y="4435627"/>
                <a:ext cx="2232662" cy="44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LB" sz="28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𝐻</m:t>
                      </m:r>
                      <m:sSup>
                        <m:sSupPr>
                          <m:ctrlPr>
                            <a:rPr kumimoji="0" lang="en-LB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LB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</m:t>
                          </m:r>
                          <m:r>
                            <a:rPr kumimoji="0" lang="en-LB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2</m:t>
                          </m:r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)</m:t>
                          </m:r>
                        </m:sup>
                      </m:sSup>
                      <m:r>
                        <a:rPr kumimoji="0" lang="en-US" sz="28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𝑈</m:t>
                          </m:r>
                        </m:e>
                        <m:sup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461E77-CECA-8D45-A034-15145E57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476" y="4435627"/>
                <a:ext cx="2232662" cy="448777"/>
              </a:xfrm>
              <a:prstGeom prst="rect">
                <a:avLst/>
              </a:prstGeom>
              <a:blipFill>
                <a:blip r:embed="rId8"/>
                <a:stretch>
                  <a:fillRect l="-5714" b="-540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EB2D4A-23E8-4D47-A925-023D43DB9BE3}"/>
                  </a:ext>
                </a:extLst>
              </p:cNvPr>
              <p:cNvSpPr txBox="1"/>
              <p:nvPr/>
            </p:nvSpPr>
            <p:spPr>
              <a:xfrm>
                <a:off x="9213441" y="4910737"/>
                <a:ext cx="3791359" cy="485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EB2D4A-23E8-4D47-A925-023D43DB9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441" y="4910737"/>
                <a:ext cx="3791359" cy="485518"/>
              </a:xfrm>
              <a:prstGeom prst="rect">
                <a:avLst/>
              </a:prstGeom>
              <a:blipFill>
                <a:blip r:embed="rId9"/>
                <a:stretch>
                  <a:fillRect l="-2333" b="-1794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B2B6B-F5E4-5246-AB7E-E90D4A5B359D}"/>
                  </a:ext>
                </a:extLst>
              </p:cNvPr>
              <p:cNvSpPr txBox="1"/>
              <p:nvPr/>
            </p:nvSpPr>
            <p:spPr>
              <a:xfrm>
                <a:off x="8674320" y="7327396"/>
                <a:ext cx="2191690" cy="448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LB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𝑋</m:t>
                          </m:r>
                          <m:r>
                            <a:rPr kumimoji="0" lang="en-LB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𝑊</m:t>
                          </m:r>
                        </m:e>
                        <m:sup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(1)</m:t>
                          </m:r>
                        </m:sup>
                      </m:sSup>
                      <m:r>
                        <a:rPr kumimoji="0" lang="en-US" sz="28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Helvetica"/>
                          <a:cs typeface="Helvetica"/>
                          <a:sym typeface="Helvetica"/>
                        </a:rPr>
                        <m:t>=</m:t>
                      </m:r>
                      <m:sSup>
                        <m:sSupPr>
                          <m:ctrlP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</m:ctrlPr>
                        </m:sSupPr>
                        <m:e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𝑈</m:t>
                          </m:r>
                        </m:e>
                        <m:sup>
                          <m:r>
                            <a:rPr kumimoji="0" lang="en-US" sz="28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Helvetica"/>
                              <a:cs typeface="Helvetica"/>
                              <a:sym typeface="Helvetica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Helvetica"/>
                  <a:cs typeface="Helvetica"/>
                  <a:sym typeface="Helvetic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3B2B6B-F5E4-5246-AB7E-E90D4A5B3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20" y="7327396"/>
                <a:ext cx="2191690" cy="448777"/>
              </a:xfrm>
              <a:prstGeom prst="rect">
                <a:avLst/>
              </a:prstGeom>
              <a:blipFill>
                <a:blip r:embed="rId10"/>
                <a:stretch>
                  <a:fillRect l="-5172" b="-5556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4368B-801E-D845-B79C-993AB91748C9}"/>
                  </a:ext>
                </a:extLst>
              </p:cNvPr>
              <p:cNvSpPr txBox="1"/>
              <p:nvPr/>
            </p:nvSpPr>
            <p:spPr>
              <a:xfrm>
                <a:off x="9290673" y="6522071"/>
                <a:ext cx="2315377" cy="46788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484368B-801E-D845-B79C-993AB9174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673" y="6522071"/>
                <a:ext cx="2315377" cy="467885"/>
              </a:xfrm>
              <a:prstGeom prst="rect">
                <a:avLst/>
              </a:prstGeom>
              <a:blipFill>
                <a:blip r:embed="rId11"/>
                <a:stretch>
                  <a:fillRect l="-5495" r="-549" b="-2162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1E4543-724F-2449-B05F-157DA2AE62FE}"/>
                  </a:ext>
                </a:extLst>
              </p:cNvPr>
              <p:cNvSpPr txBox="1"/>
              <p:nvPr/>
            </p:nvSpPr>
            <p:spPr>
              <a:xfrm>
                <a:off x="9263968" y="7779043"/>
                <a:ext cx="3844770" cy="4855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kumimoji="0" lang="en-LB" sz="2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Helvetic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E1E4543-724F-2449-B05F-157DA2AE6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3968" y="7779043"/>
                <a:ext cx="3844770" cy="485518"/>
              </a:xfrm>
              <a:prstGeom prst="rect">
                <a:avLst/>
              </a:prstGeom>
              <a:blipFill>
                <a:blip r:embed="rId12"/>
                <a:stretch>
                  <a:fillRect l="-2632" b="-2051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C803-3C06-4740-AA43-AEC15279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Backprop in deep learning vs. the general field of a</a:t>
            </a:r>
            <a:r>
              <a:rPr lang="en-LB" sz="4400" dirty="0"/>
              <a:t>utomatic 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0F0014-9C57-E742-A97B-551C684F878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</a:t>
                </a:r>
                <a:r>
                  <a:rPr lang="en-LB" dirty="0"/>
                  <a:t>everse mode accumulation</a:t>
                </a:r>
              </a:p>
              <a:p>
                <a:r>
                  <a:rPr lang="en-US" dirty="0"/>
                  <a:t>F</a:t>
                </a:r>
                <a:r>
                  <a:rPr lang="en-LB" dirty="0"/>
                  <a:t>orward mode accumulation </a:t>
                </a:r>
              </a:p>
              <a:p>
                <a:r>
                  <a:rPr lang="en-US" dirty="0"/>
                  <a:t>S</a:t>
                </a:r>
                <a:r>
                  <a:rPr lang="en-LB" dirty="0"/>
                  <a:t>implifying algebraic expressions (e.g. Theano)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nary>
                      </m:den>
                    </m:f>
                  </m:oMath>
                </a14:m>
                <a:endParaRPr lang="en-L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LB" sz="24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LB" dirty="0"/>
              </a:p>
              <a:p>
                <a:r>
                  <a:rPr lang="en-US" dirty="0"/>
                  <a:t>S</a:t>
                </a:r>
                <a:r>
                  <a:rPr lang="en-LB" dirty="0"/>
                  <a:t>pecialized libraries vs. automatic generation</a:t>
                </a:r>
              </a:p>
              <a:p>
                <a:pPr lvl="1"/>
                <a:r>
                  <a:rPr lang="en-US" dirty="0"/>
                  <a:t>Data structures with </a:t>
                </a:r>
                <a:r>
                  <a:rPr lang="en-US" i="1" dirty="0"/>
                  <a:t>b</a:t>
                </a:r>
                <a:r>
                  <a:rPr lang="en-LB" i="1" dirty="0"/>
                  <a:t>prop() </a:t>
                </a:r>
                <a:r>
                  <a:rPr lang="en-LB" dirty="0"/>
                  <a:t>method </a:t>
                </a:r>
              </a:p>
              <a:p>
                <a:r>
                  <a:rPr lang="en-US" dirty="0"/>
                  <a:t>B</a:t>
                </a:r>
                <a:r>
                  <a:rPr lang="en-LB" dirty="0"/>
                  <a:t>ackprop is not the only way or the optimal way of computing the gradient, but it is practical 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20F0014-9C57-E742-A97B-551C684F87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527193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E43-CEFF-B34A-A63D-1B8F713B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LB" dirty="0"/>
              <a:t>High-order derivatives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A8B25B-FE67-324B-92B6-015CFEC6A95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</a:t>
                </a:r>
                <a:r>
                  <a:rPr lang="en-LB" dirty="0"/>
                  <a:t>roperties of the Hessian may guide the learning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LB" dirty="0"/>
                  <a:t> is a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endParaRPr lang="en-LB" dirty="0"/>
              </a:p>
              <a:p>
                <a:pPr lvl="1"/>
                <a:r>
                  <a:rPr lang="en-US" dirty="0"/>
                  <a:t>T</a:t>
                </a:r>
                <a:r>
                  <a:rPr lang="en-LB" dirty="0"/>
                  <a:t>he hession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LB" dirty="0"/>
                  <a:t> 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LB" dirty="0"/>
              </a:p>
              <a:p>
                <a:r>
                  <a:rPr lang="en-US" dirty="0"/>
                  <a:t>I</a:t>
                </a:r>
                <a:r>
                  <a:rPr lang="en-LB" dirty="0"/>
                  <a:t>n typical deep learning, </a:t>
                </a:r>
                <a14:m>
                  <m:oMath xmlns:m="http://schemas.openxmlformats.org/officeDocument/2006/math">
                    <m:r>
                      <a:rPr lang="en-L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LB" dirty="0"/>
                  <a:t> can be in the billions </a:t>
                </a:r>
              </a:p>
              <a:p>
                <a:pPr lvl="1"/>
                <a:r>
                  <a:rPr lang="en-US" dirty="0"/>
                  <a:t>C</a:t>
                </a:r>
                <a:r>
                  <a:rPr lang="en-LB" dirty="0"/>
                  <a:t>omputing the Hessian is not practical </a:t>
                </a:r>
              </a:p>
              <a:p>
                <a:r>
                  <a:rPr lang="en-US" b="1" dirty="0" err="1">
                    <a:solidFill>
                      <a:srgbClr val="0070C0"/>
                    </a:solidFill>
                  </a:rPr>
                  <a:t>Krylov</a:t>
                </a:r>
                <a:r>
                  <a:rPr lang="en-US" b="1" dirty="0">
                    <a:solidFill>
                      <a:srgbClr val="0070C0"/>
                    </a:solidFill>
                  </a:rPr>
                  <a:t> methods </a:t>
                </a:r>
                <a:r>
                  <a:rPr lang="en-US" dirty="0"/>
                  <a:t>are a set of iterative techniques for performing various operations like:</a:t>
                </a:r>
              </a:p>
              <a:p>
                <a:pPr lvl="1"/>
                <a:r>
                  <a:rPr lang="en-US" dirty="0"/>
                  <a:t>approximately inverting a matrix </a:t>
                </a:r>
              </a:p>
              <a:p>
                <a:pPr lvl="1"/>
                <a:r>
                  <a:rPr lang="en-US" dirty="0"/>
                  <a:t>or finding eigenvectors or eigenvalues, </a:t>
                </a:r>
              </a:p>
              <a:p>
                <a:pPr lvl="1"/>
                <a:r>
                  <a:rPr lang="en-US" dirty="0"/>
                  <a:t>without using any operation other than </a:t>
                </a:r>
                <a:r>
                  <a:rPr lang="en-US" dirty="0">
                    <a:solidFill>
                      <a:srgbClr val="0070C0"/>
                    </a:solidFill>
                  </a:rPr>
                  <a:t>matrix-vector</a:t>
                </a:r>
                <a:r>
                  <a:rPr lang="en-US" dirty="0"/>
                  <a:t> products.</a:t>
                </a:r>
              </a:p>
              <a:p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9A8B25B-FE67-324B-92B6-015CFEC6A9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914" t="-241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086826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Hessian-vector Product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8358">
              <a:defRPr sz="7919"/>
            </a:lvl1pPr>
          </a:lstStyle>
          <a:p>
            <a:r>
              <a:rPr sz="6600" dirty="0"/>
              <a:t>Hessian-vector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ED4D4A-0C50-8F41-9679-C6DF02E1F8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52500" y="4454012"/>
                <a:ext cx="11099800" cy="4435987"/>
              </a:xfrm>
            </p:spPr>
            <p:txBody>
              <a:bodyPr/>
              <a:lstStyle/>
              <a:p>
                <a:r>
                  <a:rPr lang="en-US" dirty="0"/>
                  <a:t>C</a:t>
                </a:r>
                <a:r>
                  <a:rPr lang="en-LB" dirty="0"/>
                  <a:t>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LB" b="1" dirty="0"/>
                  <a:t> </a:t>
                </a:r>
                <a:r>
                  <a:rPr lang="en-LB" dirty="0"/>
                  <a:t>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LB" dirty="0"/>
              </a:p>
              <a:p>
                <a:r>
                  <a:rPr lang="en-US" dirty="0"/>
                  <a:t>W</a:t>
                </a:r>
                <a:r>
                  <a:rPr lang="en-LB" dirty="0"/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LB" dirty="0"/>
                  <a:t> is the one hot vector: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L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ED4D4A-0C50-8F41-9679-C6DF02E1F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52500" y="4454012"/>
                <a:ext cx="11099800" cy="4435987"/>
              </a:xfrm>
              <a:blipFill>
                <a:blip r:embed="rId2"/>
                <a:stretch>
                  <a:fillRect l="-1029" t="-1429"/>
                </a:stretch>
              </a:blipFill>
            </p:spPr>
            <p:txBody>
              <a:bodyPr/>
              <a:lstStyle/>
              <a:p>
                <a:r>
                  <a:rPr lang="en-L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04" y="3127315"/>
            <a:ext cx="11582192" cy="114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Question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 Ian’s lecture: </a:t>
            </a:r>
          </a:p>
          <a:p>
            <a:pPr lvl="1"/>
            <a:r>
              <a:rPr lang="en-US" dirty="0">
                <a:hlinkClick r:id="rId2"/>
              </a:rPr>
              <a:t>https://drive.google.com/file/d/0B64011x02sIkRExCY0FDVXFCOHM/view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etwork Diagra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Diagrams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64" y="2450684"/>
            <a:ext cx="6670872" cy="601336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Figure 6.2"/>
          <p:cNvSpPr txBox="1"/>
          <p:nvPr/>
        </p:nvSpPr>
        <p:spPr>
          <a:xfrm>
            <a:off x="5415991" y="861533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143AF-4642-8B46-85A1-BF09C2A0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849" y="5630141"/>
            <a:ext cx="2373827" cy="493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D2AFAF-4495-2B43-A83C-07D4B7F8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6868" y="3379067"/>
            <a:ext cx="2659778" cy="493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2A6634-763C-3C4F-9205-573C33A7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818" y="1998086"/>
            <a:ext cx="3013362" cy="5022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etwork Diagrams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Network Diagrams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964" y="2450684"/>
            <a:ext cx="6670872" cy="6013367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Figure 6.2"/>
          <p:cNvSpPr txBox="1"/>
          <p:nvPr/>
        </p:nvSpPr>
        <p:spPr>
          <a:xfrm>
            <a:off x="5415991" y="861533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2AFAF-4495-2B43-A83C-07D4B7F85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5913" y="3474752"/>
            <a:ext cx="2659778" cy="4935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B60610C-409B-9D42-A139-2D6238ED6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9305" y="5255899"/>
            <a:ext cx="2032995" cy="40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027B81-FC07-7945-8850-A4675EAC3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9305" y="5826705"/>
            <a:ext cx="1987481" cy="315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6F0D4-E1E4-284B-8CE1-8BECC28C2F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1236" y="1812059"/>
            <a:ext cx="6907121" cy="79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398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ified Linear Activation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9148">
              <a:defRPr sz="7519"/>
            </a:lvl1pPr>
          </a:lstStyle>
          <a:p>
            <a:r>
              <a:t>Rectified Linear Activation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4" y="2193371"/>
            <a:ext cx="10819729" cy="658483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igure 6.3"/>
          <p:cNvSpPr txBox="1"/>
          <p:nvPr/>
        </p:nvSpPr>
        <p:spPr>
          <a:xfrm>
            <a:off x="5415991" y="8615334"/>
            <a:ext cx="217281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Figure 6.3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10106</TotalTime>
  <Words>2703</Words>
  <Application>Microsoft Macintosh PowerPoint</Application>
  <PresentationFormat>Custom</PresentationFormat>
  <Paragraphs>413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Cambria Math</vt:lpstr>
      <vt:lpstr>Courier New</vt:lpstr>
      <vt:lpstr>Helvetica</vt:lpstr>
      <vt:lpstr>Helvetica Light</vt:lpstr>
      <vt:lpstr>Helvetica Neue</vt:lpstr>
      <vt:lpstr>Wingdings</vt:lpstr>
      <vt:lpstr>1_White</vt:lpstr>
      <vt:lpstr>Deep Feedforward Networks</vt:lpstr>
      <vt:lpstr>Multilayer perceptrons (MLP)</vt:lpstr>
      <vt:lpstr>What’s the idea?</vt:lpstr>
      <vt:lpstr>Roadmap</vt:lpstr>
      <vt:lpstr>XOR is not linearly separable</vt:lpstr>
      <vt:lpstr>Linear model? </vt:lpstr>
      <vt:lpstr>Network Diagrams</vt:lpstr>
      <vt:lpstr>Network Diagrams</vt:lpstr>
      <vt:lpstr>Rectified Linear Activation</vt:lpstr>
      <vt:lpstr>Solving XOR</vt:lpstr>
      <vt:lpstr>Solving XOR</vt:lpstr>
      <vt:lpstr>Roadmap</vt:lpstr>
      <vt:lpstr>Gradient-Based Learning</vt:lpstr>
      <vt:lpstr>Conditional Distributions and Cross-Entropy</vt:lpstr>
      <vt:lpstr>Stochastic gradient descent </vt:lpstr>
      <vt:lpstr>Stochastic gradient descent</vt:lpstr>
      <vt:lpstr>Linear output units</vt:lpstr>
      <vt:lpstr>Sigmoid output units</vt:lpstr>
      <vt:lpstr>Saturation </vt:lpstr>
      <vt:lpstr>Softmax output units</vt:lpstr>
      <vt:lpstr>Saturation </vt:lpstr>
      <vt:lpstr>Output Types</vt:lpstr>
      <vt:lpstr>Don’t mix and match</vt:lpstr>
      <vt:lpstr>Other output units</vt:lpstr>
      <vt:lpstr>Roadmap</vt:lpstr>
      <vt:lpstr>Hidden units</vt:lpstr>
      <vt:lpstr>ReLu is not differentiable at 0!</vt:lpstr>
      <vt:lpstr>When ReLu is active</vt:lpstr>
      <vt:lpstr>ReLu generalizations</vt:lpstr>
      <vt:lpstr>Other hidden units</vt:lpstr>
      <vt:lpstr>Other hidden units </vt:lpstr>
      <vt:lpstr>Roadmap</vt:lpstr>
      <vt:lpstr>Architecture Basics</vt:lpstr>
      <vt:lpstr>Universal Approximator Theorem</vt:lpstr>
      <vt:lpstr>Bad idea: One hidden layer</vt:lpstr>
      <vt:lpstr>Montufar et. al. (2014)</vt:lpstr>
      <vt:lpstr>Exponential Representation Advantage of Depth</vt:lpstr>
      <vt:lpstr>Why deep?</vt:lpstr>
      <vt:lpstr>Better Generalization with Greater Depth</vt:lpstr>
      <vt:lpstr>Large, Shallow Models Overfit More</vt:lpstr>
      <vt:lpstr>Other architectural considerations</vt:lpstr>
      <vt:lpstr>Roadmap</vt:lpstr>
      <vt:lpstr>Compute the gradient</vt:lpstr>
      <vt:lpstr>Chain Rule</vt:lpstr>
      <vt:lpstr>Back-Propagation</vt:lpstr>
      <vt:lpstr>Simple Back-Prop Example</vt:lpstr>
      <vt:lpstr>General implementation Computation Graphs</vt:lpstr>
      <vt:lpstr>Repeated Subexpressions</vt:lpstr>
      <vt:lpstr>Symbol-to-Symbol Differentiation</vt:lpstr>
      <vt:lpstr>Implementing the chain rule </vt:lpstr>
      <vt:lpstr>Forward propagation</vt:lpstr>
      <vt:lpstr>Backward propagation</vt:lpstr>
      <vt:lpstr>Efficiency </vt:lpstr>
      <vt:lpstr>Two implementaion approaches </vt:lpstr>
      <vt:lpstr>Forward propagation for a neural network</vt:lpstr>
      <vt:lpstr>Gradients of biases and weights</vt:lpstr>
      <vt:lpstr>Gradient of representations</vt:lpstr>
      <vt:lpstr>Backward propagation for a neural network</vt:lpstr>
      <vt:lpstr>Gradients for matrix multiplication</vt:lpstr>
      <vt:lpstr>Backprop for a batch of samples</vt:lpstr>
      <vt:lpstr>Backprop in deep learning vs. the general field of automatic differentiation</vt:lpstr>
      <vt:lpstr>High-order derivatives</vt:lpstr>
      <vt:lpstr>Hessian-vector Products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cp:lastModifiedBy>Mohamed El Baker Nassar</cp:lastModifiedBy>
  <cp:revision>158</cp:revision>
  <dcterms:modified xsi:type="dcterms:W3CDTF">2020-05-11T14:10:38Z</dcterms:modified>
</cp:coreProperties>
</file>